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83" r:id="rId2"/>
    <p:sldId id="284" r:id="rId3"/>
    <p:sldId id="285" r:id="rId4"/>
    <p:sldId id="286" r:id="rId5"/>
    <p:sldId id="288" r:id="rId6"/>
    <p:sldId id="289" r:id="rId7"/>
    <p:sldId id="290" r:id="rId8"/>
    <p:sldId id="291" r:id="rId9"/>
    <p:sldId id="287"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939" autoAdjust="0"/>
  </p:normalViewPr>
  <p:slideViewPr>
    <p:cSldViewPr snapToGrid="0">
      <p:cViewPr varScale="1">
        <p:scale>
          <a:sx n="66" d="100"/>
          <a:sy n="66" d="100"/>
        </p:scale>
        <p:origin x="195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18DC9-49C1-4FDB-A9EB-11A74B2030DF}" type="datetimeFigureOut">
              <a:rPr lang="en-US" smtClean="0"/>
              <a:t>11/16/2022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8CE9C-1574-4FDD-88D6-66CF565116D6}" type="slidenum">
              <a:rPr lang="en-US" smtClean="0"/>
              <a:t>‹#›</a:t>
            </a:fld>
            <a:endParaRPr lang="en-US"/>
          </a:p>
        </p:txBody>
      </p:sp>
    </p:spTree>
    <p:extLst>
      <p:ext uri="{BB962C8B-B14F-4D97-AF65-F5344CB8AC3E}">
        <p14:creationId xmlns:p14="http://schemas.microsoft.com/office/powerpoint/2010/main" val="41946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38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16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1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stand with arms</a:t>
            </a:r>
            <a:r>
              <a:rPr lang="en-US" baseline="0" dirty="0" smtClean="0"/>
              <a:t> at side and a smile.</a:t>
            </a:r>
          </a:p>
          <a:p>
            <a:r>
              <a:rPr lang="en-US" baseline="0" dirty="0" smtClean="0"/>
              <a:t>DON’T stand with arms crossed looking mad, sad, uninterested.</a:t>
            </a:r>
          </a:p>
          <a:p>
            <a:r>
              <a:rPr lang="en-US" baseline="0" dirty="0" smtClean="0"/>
              <a:t>Always be approachable.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741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Trainee volunteer.</a:t>
            </a:r>
            <a:r>
              <a:rPr lang="en-US" baseline="0" dirty="0" smtClean="0"/>
              <a:t>  </a:t>
            </a:r>
            <a:r>
              <a:rPr lang="en-US" dirty="0" smtClean="0"/>
              <a:t>“Remember when you were in Kindergarten or 1</a:t>
            </a:r>
            <a:r>
              <a:rPr lang="en-US" baseline="30000" dirty="0" smtClean="0"/>
              <a:t>st</a:t>
            </a:r>
            <a:r>
              <a:rPr lang="en-US" dirty="0" smtClean="0"/>
              <a:t> grade how LARGE the 5</a:t>
            </a:r>
            <a:r>
              <a:rPr lang="en-US" baseline="30000" dirty="0" smtClean="0"/>
              <a:t>th</a:t>
            </a:r>
            <a:r>
              <a:rPr lang="en-US" dirty="0" smtClean="0"/>
              <a:t> graders were?  That’s you now!</a:t>
            </a:r>
            <a:r>
              <a:rPr lang="en-US" baseline="0" dirty="0" smtClean="0"/>
              <a:t>  You are giants to them.”</a:t>
            </a:r>
          </a:p>
          <a:p>
            <a:r>
              <a:rPr lang="en-US" baseline="0" dirty="0" smtClean="0"/>
              <a:t>Lets pretend that I (adult) is the 5</a:t>
            </a:r>
            <a:r>
              <a:rPr lang="en-US" baseline="30000" dirty="0" smtClean="0"/>
              <a:t>th</a:t>
            </a:r>
            <a:r>
              <a:rPr lang="en-US" baseline="0" dirty="0" smtClean="0"/>
              <a:t> grade patroller and you (trainee) is the kindergartner.  My job is to keep students safe in the hallway and you are running by.</a:t>
            </a:r>
          </a:p>
          <a:p>
            <a:endParaRPr lang="en-US" baseline="0" dirty="0" smtClean="0"/>
          </a:p>
          <a:p>
            <a:r>
              <a:rPr lang="en-US" baseline="0" dirty="0" smtClean="0"/>
              <a:t>#1 - [Pretend] intimidating posture, “STOP OR I’LL TELL ON YOU!!!  I’M A SAFETY PATROLLER!”</a:t>
            </a:r>
          </a:p>
          <a:p>
            <a:r>
              <a:rPr lang="en-US" baseline="0" dirty="0" smtClean="0"/>
              <a:t>Will “kindergartner” stop running?  Maybe, because they will be scared of you.</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 Better option, “Hi that is an awesome backpack, sneakers, sticker (etc.).  I’m Mary.  What is your name?  (shake hand).  [Small talk]  Hey, can you please do me a favor and not run in the hallways?  I don’t want to see you get hurt.  Thank you.  Have a good rest of the day.  [high five – but not during COVID].”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17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trainees differences between #1 and #2  </a:t>
            </a:r>
          </a:p>
          <a:p>
            <a:r>
              <a:rPr lang="en-US" baseline="0" dirty="0" smtClean="0"/>
              <a:t>Asked name, said please and thank you, told them my name, shook hands, asked them something about them, respect, etc.</a:t>
            </a:r>
          </a:p>
          <a:p>
            <a:r>
              <a:rPr lang="en-US" baseline="0" dirty="0" smtClean="0"/>
              <a:t>Sounds like?  Making a new friend.  How cool would you have been in kindergarten if you had a friend in the 5</a:t>
            </a:r>
            <a:r>
              <a:rPr lang="en-US" baseline="30000" dirty="0" smtClean="0"/>
              <a:t>th</a:t>
            </a:r>
            <a:r>
              <a:rPr lang="en-US" baseline="0" dirty="0" smtClean="0"/>
              <a:t> grade?</a:t>
            </a:r>
          </a:p>
          <a:p>
            <a:endParaRPr lang="en-US" baseline="0" dirty="0" smtClean="0"/>
          </a:p>
          <a:p>
            <a:r>
              <a:rPr lang="en-US" baseline="0" dirty="0" smtClean="0"/>
              <a:t>Will the kindergartner listen now?  Still maybe, but you may have someone who will look up to you and want to keep you happy.  If it works they may still need reminders from time to time.  They may even get their classmates to behave because their friend in the SSP is looking out for them.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takeaway - #1 is a boss, #2 is a leader.  Talk about the differences between those.  Being boss is easy.  Leadership takes practice.  SSP is for leaders.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45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may be a fellow Patroller who had the same issue on the other side of the school and found a different</a:t>
            </a:r>
            <a:r>
              <a:rPr lang="en-US" baseline="0" dirty="0" smtClean="0"/>
              <a:t> more effective way to solve the problem.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8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Always be polite and courteous. Treat others the way you would like to be treated</a:t>
            </a:r>
          </a:p>
          <a:p>
            <a:r>
              <a:rPr lang="en-US" dirty="0" smtClean="0"/>
              <a:t>2. Adding “because” is more</a:t>
            </a:r>
            <a:r>
              <a:rPr lang="en-US" baseline="0" dirty="0" smtClean="0"/>
              <a:t> impactful to explain why the activity is unsafe instead of merely saying, “Stop!”</a:t>
            </a:r>
          </a:p>
          <a:p>
            <a:r>
              <a:rPr lang="en-US" baseline="0" dirty="0" smtClean="0"/>
              <a:t>3. You can never say thank you enough</a:t>
            </a:r>
          </a:p>
          <a:p>
            <a:r>
              <a:rPr lang="en-US" baseline="0" dirty="0" smtClean="0"/>
              <a:t>4. </a:t>
            </a:r>
            <a:r>
              <a:rPr lang="en-US" baseline="0" smtClean="0"/>
              <a:t>Many schools institute a 3 warning policy where if the patroller cannot get the student to stop after 3 attempts (can be over time), then they report to their advisor/specific adult</a:t>
            </a:r>
            <a:endParaRPr lang="en-US"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94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Officers should be chosen after Patrollers</a:t>
            </a:r>
            <a:r>
              <a:rPr lang="en-US" baseline="0" dirty="0" smtClean="0"/>
              <a:t> have had a few weeks on the job so Advisors can see who are natural leaders and role models.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46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9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adult should always be paired with a door post that opens to the outside. Patrollers should never</a:t>
            </a:r>
            <a:r>
              <a:rPr lang="en-US" baseline="0" dirty="0" smtClean="0"/>
              <a:t> be put in a position where they must allow/not allow visitors into the building.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07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041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85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Patrollers NEVER direct cars/traffic, only students.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667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 Patrollers are the extra eyes and ears on the school bus. If there is an emergency</a:t>
            </a:r>
            <a:r>
              <a:rPr lang="en-US" baseline="0" dirty="0" smtClean="0"/>
              <a:t> they should safely communicate it to the bus driver without placing themselves in danger (ex. Walking through the aisle while the bus </a:t>
            </a:r>
            <a:r>
              <a:rPr lang="en-US" baseline="0" smtClean="0"/>
              <a:t>is moving).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558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68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281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Advisor/AAA</a:t>
            </a:r>
            <a:r>
              <a:rPr lang="en-US" baseline="0" dirty="0" smtClean="0"/>
              <a:t> Representative:</a:t>
            </a:r>
          </a:p>
          <a:p>
            <a:pPr marL="228600" indent="-228600">
              <a:buAutoNum type="arabicPeriod"/>
            </a:pPr>
            <a:r>
              <a:rPr lang="en-US" baseline="0" dirty="0" smtClean="0"/>
              <a:t>Please stand and raise your right hand.</a:t>
            </a:r>
          </a:p>
          <a:p>
            <a:pPr marL="228600" indent="-228600">
              <a:buAutoNum type="arabicPeriod"/>
            </a:pPr>
            <a:r>
              <a:rPr lang="en-US" baseline="0" dirty="0" smtClean="0"/>
              <a:t>Repeat after me, “I promise to do my best to…”</a:t>
            </a:r>
          </a:p>
          <a:p>
            <a:pPr marL="228600" indent="-228600">
              <a:buAutoNum type="arabicPeriod"/>
            </a:pPr>
            <a:r>
              <a:rPr lang="en-US" baseline="0" dirty="0" smtClean="0"/>
              <a:t>Congratulations, you are now officially a member </a:t>
            </a:r>
            <a:r>
              <a:rPr lang="en-US" baseline="0" smtClean="0"/>
              <a:t>of the AAA </a:t>
            </a:r>
            <a:r>
              <a:rPr lang="en-US" baseline="0" dirty="0" smtClean="0"/>
              <a:t>School </a:t>
            </a:r>
            <a:r>
              <a:rPr lang="en-US" baseline="0" smtClean="0"/>
              <a:t>Safety Patrol!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11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72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67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that belts/badges only be worn when the student is on post. It should be folded</a:t>
            </a:r>
            <a:r>
              <a:rPr lang="en-US" baseline="0" dirty="0" smtClean="0"/>
              <a:t> and stored in a designated area when not in use.</a:t>
            </a:r>
          </a:p>
          <a:p>
            <a:pPr marL="34290" indent="0">
              <a:buNone/>
            </a:pPr>
            <a:r>
              <a:rPr lang="en-US" dirty="0" smtClean="0"/>
              <a:t>-</a:t>
            </a:r>
            <a:r>
              <a:rPr lang="en-US" sz="1200" dirty="0" smtClean="0"/>
              <a:t>Why are the belts so bright?</a:t>
            </a:r>
          </a:p>
          <a:p>
            <a:r>
              <a:rPr lang="en-US" sz="1200" dirty="0" smtClean="0"/>
              <a:t>The “</a:t>
            </a:r>
            <a:r>
              <a:rPr lang="en-US" sz="1200" dirty="0" err="1" smtClean="0"/>
              <a:t>letric</a:t>
            </a:r>
            <a:r>
              <a:rPr lang="en-US" sz="1200" smtClean="0"/>
              <a:t> lime” color was chosen when the Federal Government changed the color of road signs related to pedestrians, bicycles, and school warning signs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43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94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None/>
            </a:pPr>
            <a:r>
              <a:rPr lang="en-US" baseline="0" dirty="0" smtClean="0"/>
              <a:t>Have a belt and show the students how it’s done.</a:t>
            </a:r>
            <a:endParaRPr lang="en-US" dirty="0" smtClean="0"/>
          </a:p>
          <a:p>
            <a:pPr marL="228600" indent="-228600">
              <a:spcBef>
                <a:spcPct val="0"/>
              </a:spcBef>
              <a:buAutoNum type="arabicPeriod"/>
            </a:pPr>
            <a:endParaRPr lang="en-US" dirty="0" smtClean="0"/>
          </a:p>
          <a:p>
            <a:pPr marL="228600" indent="-228600">
              <a:spcBef>
                <a:spcPct val="0"/>
              </a:spcBef>
              <a:buAutoNum type="arabicPeriod"/>
            </a:pPr>
            <a:r>
              <a:rPr lang="en-US" dirty="0" smtClean="0"/>
              <a:t>Beginning with your patrol belt laying on a flat surface, match the waist portion of the belt together and then the shoulder portion of the belt together.  It will look like an upside down T.</a:t>
            </a:r>
          </a:p>
          <a:p>
            <a:r>
              <a:rPr lang="en-US" sz="1200" b="0" i="0" u="none" strike="noStrike" kern="1200" baseline="0" dirty="0" smtClean="0">
                <a:solidFill>
                  <a:schemeClr val="tx1"/>
                </a:solidFill>
                <a:latin typeface="+mn-lt"/>
                <a:ea typeface="+mn-ea"/>
                <a:cs typeface="+mn-cs"/>
              </a:rPr>
              <a:t>2.   Fold under the right side of the waist portion of the belt.</a:t>
            </a:r>
          </a:p>
          <a:p>
            <a:r>
              <a:rPr lang="en-US" sz="1200" b="0" i="0" u="none" strike="noStrike" kern="1200" baseline="0" dirty="0" smtClean="0">
                <a:solidFill>
                  <a:schemeClr val="tx1"/>
                </a:solidFill>
                <a:latin typeface="+mn-lt"/>
                <a:ea typeface="+mn-ea"/>
                <a:cs typeface="+mn-cs"/>
              </a:rPr>
              <a:t>3.   Fold under the left side of the of the waist portion of the belt.</a:t>
            </a:r>
          </a:p>
          <a:p>
            <a:r>
              <a:rPr lang="en-US" sz="1200" b="0" i="0" u="none" strike="noStrike" kern="1200" baseline="0" dirty="0" smtClean="0">
                <a:solidFill>
                  <a:schemeClr val="tx1"/>
                </a:solidFill>
                <a:latin typeface="+mn-lt"/>
                <a:ea typeface="+mn-ea"/>
                <a:cs typeface="+mn-cs"/>
              </a:rPr>
              <a:t>4.   Fold under the shoulder portion of the belt so it wraps around the belt waist until folded completely.</a:t>
            </a:r>
          </a:p>
          <a:p>
            <a:r>
              <a:rPr lang="en-US" sz="1200" b="0" i="0" u="none" strike="noStrike" kern="1200" baseline="0" dirty="0" smtClean="0">
                <a:solidFill>
                  <a:schemeClr val="tx1"/>
                </a:solidFill>
                <a:latin typeface="+mn-lt"/>
                <a:ea typeface="+mn-ea"/>
                <a:cs typeface="+mn-cs"/>
              </a:rPr>
              <a:t>Secure with a rubber band or place it in a plastic sandwich bag.</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7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59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84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6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11152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73977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354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402298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E4EEF3-5F3C-4C5D-9C1D-59E0818F0D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17984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E4EEF3-5F3C-4C5D-9C1D-59E0818F0D2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192488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E4EEF3-5F3C-4C5D-9C1D-59E0818F0D27}"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293906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E4EEF3-5F3C-4C5D-9C1D-59E0818F0D27}"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233594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4EEF3-5F3C-4C5D-9C1D-59E0818F0D27}"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226626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E4EEF3-5F3C-4C5D-9C1D-59E0818F0D2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191949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E4EEF3-5F3C-4C5D-9C1D-59E0818F0D2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296854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E4EEF3-5F3C-4C5D-9C1D-59E0818F0D27}" type="datetimeFigureOut">
              <a:rPr lang="en-US" smtClean="0"/>
              <a:t>11/16/2022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54CB95-6415-4CF7-90E0-8D100E4A7ABD}" type="slidenum">
              <a:rPr lang="en-US" smtClean="0"/>
              <a:t>‹#›</a:t>
            </a:fld>
            <a:endParaRPr lang="en-US"/>
          </a:p>
        </p:txBody>
      </p:sp>
    </p:spTree>
    <p:extLst>
      <p:ext uri="{BB962C8B-B14F-4D97-AF65-F5344CB8AC3E}">
        <p14:creationId xmlns:p14="http://schemas.microsoft.com/office/powerpoint/2010/main" val="12500444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2" name="Title 1"/>
          <p:cNvSpPr>
            <a:spLocks noGrp="1"/>
          </p:cNvSpPr>
          <p:nvPr>
            <p:ph type="ctrTitle"/>
          </p:nvPr>
        </p:nvSpPr>
        <p:spPr>
          <a:xfrm>
            <a:off x="1148419" y="2177514"/>
            <a:ext cx="6858000" cy="1790700"/>
          </a:xfrm>
        </p:spPr>
        <p:txBody>
          <a:bodyPr>
            <a:noAutofit/>
          </a:bodyPr>
          <a:lstStyle/>
          <a:p>
            <a:r>
              <a:rPr lang="en-US" sz="4000" b="1" dirty="0">
                <a:solidFill>
                  <a:srgbClr val="00359E"/>
                </a:solidFill>
                <a:latin typeface="+mn-lt"/>
              </a:rPr>
              <a:t>AAA School Safety Patrol </a:t>
            </a:r>
            <a:r>
              <a:rPr lang="en-US" sz="4400" dirty="0">
                <a:solidFill>
                  <a:srgbClr val="00359E"/>
                </a:solidFill>
                <a:latin typeface="+mn-lt"/>
              </a:rPr>
              <a:t/>
            </a:r>
            <a:br>
              <a:rPr lang="en-US" sz="4400" dirty="0">
                <a:solidFill>
                  <a:srgbClr val="00359E"/>
                </a:solidFill>
                <a:latin typeface="+mn-lt"/>
              </a:rPr>
            </a:br>
            <a:r>
              <a:rPr lang="en-US" sz="3600" i="1" dirty="0" smtClean="0">
                <a:solidFill>
                  <a:srgbClr val="00359E"/>
                </a:solidFill>
                <a:latin typeface="+mn-lt"/>
              </a:rPr>
              <a:t>Patroller Training</a:t>
            </a:r>
            <a:r>
              <a:rPr lang="en-US" sz="4400" dirty="0">
                <a:solidFill>
                  <a:srgbClr val="00359E"/>
                </a:solidFill>
              </a:rPr>
              <a:t/>
            </a:r>
            <a:br>
              <a:rPr lang="en-US" sz="4400" dirty="0">
                <a:solidFill>
                  <a:srgbClr val="00359E"/>
                </a:solidFill>
              </a:rPr>
            </a:br>
            <a:endParaRPr lang="en-US" sz="4400" b="1" dirty="0">
              <a:solidFill>
                <a:srgbClr val="00359E"/>
              </a:solidFill>
            </a:endParaRPr>
          </a:p>
        </p:txBody>
      </p:sp>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3100" y="3605363"/>
            <a:ext cx="5348638" cy="2543102"/>
          </a:xfrm>
          <a:prstGeom prst="rect">
            <a:avLst/>
          </a:prstGeom>
        </p:spPr>
      </p:pic>
    </p:spTree>
    <p:extLst>
      <p:ext uri="{BB962C8B-B14F-4D97-AF65-F5344CB8AC3E}">
        <p14:creationId xmlns:p14="http://schemas.microsoft.com/office/powerpoint/2010/main" val="216309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722101" y="676480"/>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Qualities of a </a:t>
            </a:r>
          </a:p>
          <a:p>
            <a:r>
              <a:rPr lang="en-US" sz="4000" dirty="0" smtClean="0">
                <a:solidFill>
                  <a:schemeClr val="accent5">
                    <a:lumMod val="75000"/>
                  </a:schemeClr>
                </a:solidFill>
                <a:latin typeface="+mn-lt"/>
              </a:rPr>
              <a:t>Great Patroller</a:t>
            </a:r>
            <a:endParaRPr lang="en-US" sz="4000" dirty="0">
              <a:solidFill>
                <a:schemeClr val="accent5">
                  <a:lumMod val="75000"/>
                </a:schemeClr>
              </a:solidFill>
              <a:latin typeface="+mn-lt"/>
            </a:endParaRPr>
          </a:p>
        </p:txBody>
      </p:sp>
      <p:sp>
        <p:nvSpPr>
          <p:cNvPr id="10" name="Content Placeholder 2"/>
          <p:cNvSpPr txBox="1">
            <a:spLocks/>
          </p:cNvSpPr>
          <p:nvPr/>
        </p:nvSpPr>
        <p:spPr>
          <a:xfrm>
            <a:off x="786457" y="2546712"/>
            <a:ext cx="6058479"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smtClean="0">
                <a:solidFill>
                  <a:schemeClr val="accent5">
                    <a:lumMod val="75000"/>
                  </a:schemeClr>
                </a:solidFill>
              </a:rPr>
              <a:t>Models safe behavior at all times</a:t>
            </a:r>
          </a:p>
          <a:p>
            <a:r>
              <a:rPr lang="en-US" sz="2800" dirty="0" smtClean="0">
                <a:solidFill>
                  <a:schemeClr val="accent5">
                    <a:lumMod val="75000"/>
                  </a:schemeClr>
                </a:solidFill>
              </a:rPr>
              <a:t>Friendly and approachable</a:t>
            </a:r>
          </a:p>
          <a:p>
            <a:r>
              <a:rPr lang="en-US" sz="2800" dirty="0" smtClean="0">
                <a:solidFill>
                  <a:schemeClr val="accent5">
                    <a:lumMod val="75000"/>
                  </a:schemeClr>
                </a:solidFill>
              </a:rPr>
              <a:t>Willing to help others</a:t>
            </a:r>
          </a:p>
          <a:p>
            <a:r>
              <a:rPr lang="en-US" sz="2800" dirty="0" smtClean="0">
                <a:solidFill>
                  <a:schemeClr val="accent5">
                    <a:lumMod val="75000"/>
                  </a:schemeClr>
                </a:solidFill>
              </a:rPr>
              <a:t>Dependable</a:t>
            </a:r>
          </a:p>
          <a:p>
            <a:pPr marL="377190" indent="-342900">
              <a:buFont typeface="Arial" panose="020B0604020202020204" pitchFamily="34" charset="0"/>
              <a:buAutoNum type="arabicPeriod"/>
            </a:pPr>
            <a:endParaRPr lang="en-US" sz="2000" dirty="0"/>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1015" y="3866931"/>
            <a:ext cx="3753656" cy="2504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8126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424659">
            <a:off x="4371245" y="3600299"/>
            <a:ext cx="4379225" cy="2539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256876" y="795836"/>
            <a:ext cx="3973368" cy="135636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solidFill>
                  <a:schemeClr val="accent5">
                    <a:lumMod val="75000"/>
                  </a:schemeClr>
                </a:solidFill>
                <a:latin typeface="+mn-lt"/>
              </a:rPr>
              <a:t>A Great Patroller</a:t>
            </a:r>
          </a:p>
          <a:p>
            <a:pPr algn="ctr"/>
            <a:r>
              <a:rPr lang="en-US" sz="3600" dirty="0" smtClean="0">
                <a:solidFill>
                  <a:schemeClr val="accent5">
                    <a:lumMod val="75000"/>
                  </a:schemeClr>
                </a:solidFill>
                <a:latin typeface="+mn-lt"/>
              </a:rPr>
              <a:t> is NOT:</a:t>
            </a:r>
            <a:endParaRPr lang="en-US" sz="3600" dirty="0">
              <a:solidFill>
                <a:schemeClr val="accent5">
                  <a:lumMod val="75000"/>
                </a:schemeClr>
              </a:solidFill>
              <a:latin typeface="+mn-lt"/>
            </a:endParaRPr>
          </a:p>
        </p:txBody>
      </p:sp>
      <p:sp>
        <p:nvSpPr>
          <p:cNvPr id="10" name="Content Placeholder 2"/>
          <p:cNvSpPr txBox="1">
            <a:spLocks/>
          </p:cNvSpPr>
          <p:nvPr/>
        </p:nvSpPr>
        <p:spPr>
          <a:xfrm>
            <a:off x="476078" y="2208341"/>
            <a:ext cx="4034962"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chemeClr val="accent5">
                    <a:lumMod val="75000"/>
                  </a:schemeClr>
                </a:solidFill>
              </a:rPr>
              <a:t>Bossy </a:t>
            </a:r>
          </a:p>
          <a:p>
            <a:r>
              <a:rPr lang="en-US" sz="2400" dirty="0" smtClean="0">
                <a:solidFill>
                  <a:schemeClr val="accent5">
                    <a:lumMod val="75000"/>
                  </a:schemeClr>
                </a:solidFill>
              </a:rPr>
              <a:t>Mean to fellow patrollers</a:t>
            </a:r>
          </a:p>
          <a:p>
            <a:r>
              <a:rPr lang="en-US" sz="2400" dirty="0" smtClean="0">
                <a:solidFill>
                  <a:schemeClr val="accent5">
                    <a:lumMod val="75000"/>
                  </a:schemeClr>
                </a:solidFill>
              </a:rPr>
              <a:t>Disrespectful to teachers or adults</a:t>
            </a:r>
          </a:p>
          <a:p>
            <a:r>
              <a:rPr lang="en-US" sz="2400" dirty="0" smtClean="0">
                <a:solidFill>
                  <a:schemeClr val="accent5">
                    <a:lumMod val="75000"/>
                  </a:schemeClr>
                </a:solidFill>
              </a:rPr>
              <a:t>One who believes they are better or have more power because they are a Patroller</a:t>
            </a:r>
            <a:endParaRPr lang="en-US" sz="2400" dirty="0">
              <a:solidFill>
                <a:schemeClr val="accent5">
                  <a:lumMod val="75000"/>
                </a:schemeClr>
              </a:solidFill>
            </a:endParaRPr>
          </a:p>
        </p:txBody>
      </p:sp>
    </p:spTree>
    <p:extLst>
      <p:ext uri="{BB962C8B-B14F-4D97-AF65-F5344CB8AC3E}">
        <p14:creationId xmlns:p14="http://schemas.microsoft.com/office/powerpoint/2010/main" val="3716191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74099" y="4394655"/>
            <a:ext cx="7187623" cy="9444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Rounded Rectangle 11"/>
          <p:cNvSpPr/>
          <p:nvPr/>
        </p:nvSpPr>
        <p:spPr>
          <a:xfrm>
            <a:off x="874098" y="3326519"/>
            <a:ext cx="7187623" cy="9444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Rounded Rectangle 10"/>
          <p:cNvSpPr/>
          <p:nvPr/>
        </p:nvSpPr>
        <p:spPr>
          <a:xfrm>
            <a:off x="874098" y="2252631"/>
            <a:ext cx="7187623" cy="9444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874099" y="795836"/>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How to</a:t>
            </a:r>
          </a:p>
          <a:p>
            <a:r>
              <a:rPr lang="en-US" sz="4000" dirty="0" smtClean="0">
                <a:solidFill>
                  <a:schemeClr val="accent5">
                    <a:lumMod val="75000"/>
                  </a:schemeClr>
                </a:solidFill>
                <a:latin typeface="+mn-lt"/>
              </a:rPr>
              <a:t>Earn Respect </a:t>
            </a:r>
            <a:endParaRPr lang="en-US" sz="4000" dirty="0">
              <a:solidFill>
                <a:schemeClr val="accent5">
                  <a:lumMod val="75000"/>
                </a:schemeClr>
              </a:solidFill>
              <a:latin typeface="+mn-lt"/>
            </a:endParaRPr>
          </a:p>
        </p:txBody>
      </p:sp>
      <p:sp>
        <p:nvSpPr>
          <p:cNvPr id="10" name="Content Placeholder 2"/>
          <p:cNvSpPr txBox="1">
            <a:spLocks/>
          </p:cNvSpPr>
          <p:nvPr/>
        </p:nvSpPr>
        <p:spPr>
          <a:xfrm>
            <a:off x="874099" y="2425926"/>
            <a:ext cx="7187623"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nSpc>
                <a:spcPct val="100000"/>
              </a:lnSpc>
              <a:buFont typeface="Arial" panose="020B0604020202020204" pitchFamily="34" charset="0"/>
              <a:buNone/>
            </a:pPr>
            <a:r>
              <a:rPr lang="en-US" sz="2000" b="1" u="sng" dirty="0" smtClean="0">
                <a:solidFill>
                  <a:schemeClr val="accent5">
                    <a:lumMod val="75000"/>
                  </a:schemeClr>
                </a:solidFill>
              </a:rPr>
              <a:t>Body Language</a:t>
            </a:r>
            <a:r>
              <a:rPr lang="en-US" sz="2000" b="1" dirty="0" smtClean="0">
                <a:solidFill>
                  <a:schemeClr val="accent5">
                    <a:lumMod val="75000"/>
                  </a:schemeClr>
                </a:solidFill>
              </a:rPr>
              <a:t>: </a:t>
            </a:r>
            <a:r>
              <a:rPr lang="en-US" sz="2000" dirty="0" smtClean="0">
                <a:solidFill>
                  <a:schemeClr val="accent5">
                    <a:lumMod val="75000"/>
                  </a:schemeClr>
                </a:solidFill>
              </a:rPr>
              <a:t>Stay alert at your post, wear your belt and badge proudly, and use body language that is welcoming.</a:t>
            </a:r>
          </a:p>
          <a:p>
            <a:pPr marL="34290" indent="0">
              <a:lnSpc>
                <a:spcPct val="100000"/>
              </a:lnSpc>
              <a:buFont typeface="Arial" panose="020B0604020202020204" pitchFamily="34" charset="0"/>
              <a:buNone/>
            </a:pPr>
            <a:endParaRPr lang="en-US" sz="2000" b="1" dirty="0" smtClean="0">
              <a:solidFill>
                <a:schemeClr val="accent5">
                  <a:lumMod val="75000"/>
                </a:schemeClr>
              </a:solidFill>
            </a:endParaRPr>
          </a:p>
          <a:p>
            <a:pPr marL="34290" indent="0">
              <a:buFont typeface="Arial" panose="020B0604020202020204" pitchFamily="34" charset="0"/>
              <a:buNone/>
            </a:pPr>
            <a:r>
              <a:rPr lang="en-US" sz="2000" b="1" u="sng" dirty="0" smtClean="0">
                <a:solidFill>
                  <a:schemeClr val="accent5">
                    <a:lumMod val="75000"/>
                  </a:schemeClr>
                </a:solidFill>
              </a:rPr>
              <a:t>Tone of Voice</a:t>
            </a:r>
            <a:r>
              <a:rPr lang="en-US" sz="2000" b="1" dirty="0" smtClean="0">
                <a:solidFill>
                  <a:schemeClr val="accent5">
                    <a:lumMod val="75000"/>
                  </a:schemeClr>
                </a:solidFill>
              </a:rPr>
              <a:t>:</a:t>
            </a:r>
            <a:r>
              <a:rPr lang="en-US" sz="2000" dirty="0" smtClean="0">
                <a:solidFill>
                  <a:schemeClr val="accent5">
                    <a:lumMod val="75000"/>
                  </a:schemeClr>
                </a:solidFill>
              </a:rPr>
              <a:t> Saying the exact same words but with different tones may be perceived very differently. Use a firm but kind tone.</a:t>
            </a:r>
            <a:endParaRPr lang="en-US" sz="2000" b="1" u="sng" dirty="0" smtClean="0">
              <a:solidFill>
                <a:schemeClr val="accent5">
                  <a:lumMod val="75000"/>
                </a:schemeClr>
              </a:solidFill>
            </a:endParaRPr>
          </a:p>
          <a:p>
            <a:pPr marL="34290" indent="0">
              <a:buFont typeface="Arial" panose="020B0604020202020204" pitchFamily="34" charset="0"/>
              <a:buNone/>
            </a:pPr>
            <a:endParaRPr lang="en-US" sz="2000" b="1" u="sng" dirty="0" smtClean="0">
              <a:solidFill>
                <a:schemeClr val="accent5">
                  <a:lumMod val="75000"/>
                </a:schemeClr>
              </a:solidFill>
            </a:endParaRPr>
          </a:p>
          <a:p>
            <a:pPr marL="34290" indent="0">
              <a:buFont typeface="Arial" panose="020B0604020202020204" pitchFamily="34" charset="0"/>
              <a:buNone/>
            </a:pPr>
            <a:r>
              <a:rPr lang="en-US" sz="2000" b="1" u="sng" dirty="0" smtClean="0">
                <a:solidFill>
                  <a:schemeClr val="accent5">
                    <a:lumMod val="75000"/>
                  </a:schemeClr>
                </a:solidFill>
              </a:rPr>
              <a:t>Words</a:t>
            </a:r>
            <a:r>
              <a:rPr lang="en-US" sz="2000" b="1" dirty="0" smtClean="0">
                <a:solidFill>
                  <a:schemeClr val="accent5">
                    <a:lumMod val="75000"/>
                  </a:schemeClr>
                </a:solidFill>
              </a:rPr>
              <a:t>: </a:t>
            </a:r>
            <a:r>
              <a:rPr lang="en-US" sz="2000" dirty="0" smtClean="0">
                <a:solidFill>
                  <a:schemeClr val="accent5">
                    <a:lumMod val="75000"/>
                  </a:schemeClr>
                </a:solidFill>
              </a:rPr>
              <a:t>PLEASE and THANK YOU. Instead of saying “Don’t run!” try the opposite, “Please walk.”</a:t>
            </a:r>
            <a:endParaRPr lang="en-US" sz="2000" b="1" dirty="0">
              <a:solidFill>
                <a:schemeClr val="accent5">
                  <a:lumMod val="75000"/>
                </a:schemeClr>
              </a:solidFill>
            </a:endParaRPr>
          </a:p>
        </p:txBody>
      </p:sp>
    </p:spTree>
    <p:extLst>
      <p:ext uri="{BB962C8B-B14F-4D97-AF65-F5344CB8AC3E}">
        <p14:creationId xmlns:p14="http://schemas.microsoft.com/office/powerpoint/2010/main" val="1696784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526924" y="889215"/>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Trainee Exercise </a:t>
            </a:r>
            <a:endParaRPr lang="en-US" sz="4000" dirty="0">
              <a:solidFill>
                <a:schemeClr val="accent5">
                  <a:lumMod val="75000"/>
                </a:schemeClr>
              </a:solidFill>
              <a:latin typeface="+mn-lt"/>
            </a:endParaRPr>
          </a:p>
        </p:txBody>
      </p:sp>
      <p:sp>
        <p:nvSpPr>
          <p:cNvPr id="2" name="Rectangle 1"/>
          <p:cNvSpPr/>
          <p:nvPr/>
        </p:nvSpPr>
        <p:spPr>
          <a:xfrm>
            <a:off x="665176" y="1922519"/>
            <a:ext cx="7824486" cy="3046988"/>
          </a:xfrm>
          <a:prstGeom prst="rect">
            <a:avLst/>
          </a:prstGeom>
        </p:spPr>
        <p:txBody>
          <a:bodyPr wrap="square">
            <a:spAutoFit/>
          </a:bodyPr>
          <a:lstStyle/>
          <a:p>
            <a:pPr marL="342900" indent="-342900">
              <a:buFont typeface="+mj-lt"/>
              <a:buAutoNum type="arabicPeriod"/>
            </a:pPr>
            <a:r>
              <a:rPr lang="en-US" sz="2400" dirty="0" smtClean="0">
                <a:solidFill>
                  <a:schemeClr val="accent5">
                    <a:lumMod val="75000"/>
                  </a:schemeClr>
                </a:solidFill>
              </a:rPr>
              <a:t>Who wants to volunteer?  </a:t>
            </a:r>
          </a:p>
          <a:p>
            <a:pPr marL="342900" indent="-342900">
              <a:buFont typeface="+mj-lt"/>
              <a:buAutoNum type="arabicPeriod"/>
            </a:pPr>
            <a:endParaRPr lang="en-US" sz="2400" dirty="0" smtClean="0">
              <a:solidFill>
                <a:schemeClr val="accent5">
                  <a:lumMod val="75000"/>
                </a:schemeClr>
              </a:solidFill>
            </a:endParaRPr>
          </a:p>
          <a:p>
            <a:pPr marL="342900" indent="-342900">
              <a:buFont typeface="+mj-lt"/>
              <a:buAutoNum type="arabicPeriod"/>
            </a:pPr>
            <a:r>
              <a:rPr lang="en-US" sz="2400" dirty="0" smtClean="0">
                <a:solidFill>
                  <a:schemeClr val="accent5">
                    <a:lumMod val="75000"/>
                  </a:schemeClr>
                </a:solidFill>
              </a:rPr>
              <a:t>Let’s </a:t>
            </a:r>
            <a:r>
              <a:rPr lang="en-US" sz="2400" dirty="0">
                <a:solidFill>
                  <a:schemeClr val="accent5">
                    <a:lumMod val="75000"/>
                  </a:schemeClr>
                </a:solidFill>
              </a:rPr>
              <a:t>pretend that I (adult) </a:t>
            </a:r>
            <a:r>
              <a:rPr lang="en-US" sz="2400" dirty="0" smtClean="0">
                <a:solidFill>
                  <a:schemeClr val="accent5">
                    <a:lumMod val="75000"/>
                  </a:schemeClr>
                </a:solidFill>
              </a:rPr>
              <a:t>am </a:t>
            </a:r>
            <a:r>
              <a:rPr lang="en-US" sz="2400" dirty="0">
                <a:solidFill>
                  <a:schemeClr val="accent5">
                    <a:lumMod val="75000"/>
                  </a:schemeClr>
                </a:solidFill>
              </a:rPr>
              <a:t>the </a:t>
            </a:r>
            <a:r>
              <a:rPr lang="en-US" sz="2400" dirty="0" smtClean="0">
                <a:solidFill>
                  <a:schemeClr val="accent5">
                    <a:lumMod val="75000"/>
                  </a:schemeClr>
                </a:solidFill>
              </a:rPr>
              <a:t>5</a:t>
            </a:r>
            <a:r>
              <a:rPr lang="en-US" sz="2400" baseline="30000" dirty="0" smtClean="0">
                <a:solidFill>
                  <a:schemeClr val="accent5">
                    <a:lumMod val="75000"/>
                  </a:schemeClr>
                </a:solidFill>
              </a:rPr>
              <a:t>th</a:t>
            </a:r>
            <a:r>
              <a:rPr lang="en-US" sz="2400" dirty="0" smtClean="0">
                <a:solidFill>
                  <a:schemeClr val="accent5">
                    <a:lumMod val="75000"/>
                  </a:schemeClr>
                </a:solidFill>
              </a:rPr>
              <a:t>/6</a:t>
            </a:r>
            <a:r>
              <a:rPr lang="en-US" sz="2400" baseline="30000" dirty="0" smtClean="0">
                <a:solidFill>
                  <a:schemeClr val="accent5">
                    <a:lumMod val="75000"/>
                  </a:schemeClr>
                </a:solidFill>
              </a:rPr>
              <a:t>th</a:t>
            </a:r>
            <a:r>
              <a:rPr lang="en-US" sz="2400" dirty="0" smtClean="0">
                <a:solidFill>
                  <a:schemeClr val="accent5">
                    <a:lumMod val="75000"/>
                  </a:schemeClr>
                </a:solidFill>
              </a:rPr>
              <a:t> grade </a:t>
            </a:r>
            <a:r>
              <a:rPr lang="en-US" sz="2400" dirty="0">
                <a:solidFill>
                  <a:schemeClr val="accent5">
                    <a:lumMod val="75000"/>
                  </a:schemeClr>
                </a:solidFill>
              </a:rPr>
              <a:t>P</a:t>
            </a:r>
            <a:r>
              <a:rPr lang="en-US" sz="2400" dirty="0" smtClean="0">
                <a:solidFill>
                  <a:schemeClr val="accent5">
                    <a:lumMod val="75000"/>
                  </a:schemeClr>
                </a:solidFill>
              </a:rPr>
              <a:t>atroller </a:t>
            </a:r>
            <a:r>
              <a:rPr lang="en-US" sz="2400" dirty="0">
                <a:solidFill>
                  <a:schemeClr val="accent5">
                    <a:lumMod val="75000"/>
                  </a:schemeClr>
                </a:solidFill>
              </a:rPr>
              <a:t>and you </a:t>
            </a:r>
            <a:r>
              <a:rPr lang="en-US" sz="2400" dirty="0" smtClean="0">
                <a:solidFill>
                  <a:schemeClr val="accent5">
                    <a:lumMod val="75000"/>
                  </a:schemeClr>
                </a:solidFill>
              </a:rPr>
              <a:t>are </a:t>
            </a:r>
            <a:r>
              <a:rPr lang="en-US" sz="2400" dirty="0">
                <a:solidFill>
                  <a:schemeClr val="accent5">
                    <a:lumMod val="75000"/>
                  </a:schemeClr>
                </a:solidFill>
              </a:rPr>
              <a:t>the </a:t>
            </a:r>
            <a:r>
              <a:rPr lang="en-US" sz="2400" dirty="0" smtClean="0">
                <a:solidFill>
                  <a:schemeClr val="accent5">
                    <a:lumMod val="75000"/>
                  </a:schemeClr>
                </a:solidFill>
              </a:rPr>
              <a:t>kindergarten student.  </a:t>
            </a:r>
          </a:p>
          <a:p>
            <a:pPr marL="342900" indent="-342900">
              <a:buFont typeface="+mj-lt"/>
              <a:buAutoNum type="arabicPeriod"/>
            </a:pPr>
            <a:endParaRPr lang="en-US" sz="2400" dirty="0" smtClean="0">
              <a:solidFill>
                <a:schemeClr val="accent5">
                  <a:lumMod val="75000"/>
                </a:schemeClr>
              </a:solidFill>
            </a:endParaRPr>
          </a:p>
          <a:p>
            <a:pPr marL="342900" indent="-342900">
              <a:buFont typeface="+mj-lt"/>
              <a:buAutoNum type="arabicPeriod"/>
            </a:pPr>
            <a:r>
              <a:rPr lang="en-US" sz="2400" dirty="0" smtClean="0">
                <a:solidFill>
                  <a:schemeClr val="accent5">
                    <a:lumMod val="75000"/>
                  </a:schemeClr>
                </a:solidFill>
              </a:rPr>
              <a:t>My </a:t>
            </a:r>
            <a:r>
              <a:rPr lang="en-US" sz="2400" dirty="0">
                <a:solidFill>
                  <a:schemeClr val="accent5">
                    <a:lumMod val="75000"/>
                  </a:schemeClr>
                </a:solidFill>
              </a:rPr>
              <a:t>job is to keep students safe in the </a:t>
            </a:r>
            <a:r>
              <a:rPr lang="en-US" sz="2400" dirty="0" smtClean="0">
                <a:solidFill>
                  <a:schemeClr val="accent5">
                    <a:lumMod val="75000"/>
                  </a:schemeClr>
                </a:solidFill>
              </a:rPr>
              <a:t>hallway.</a:t>
            </a:r>
          </a:p>
          <a:p>
            <a:pPr marL="342900" indent="-342900">
              <a:buFont typeface="+mj-lt"/>
              <a:buAutoNum type="arabicPeriod"/>
            </a:pPr>
            <a:endParaRPr lang="en-US" sz="2400" dirty="0" smtClean="0">
              <a:solidFill>
                <a:schemeClr val="accent5">
                  <a:lumMod val="75000"/>
                </a:schemeClr>
              </a:solidFill>
            </a:endParaRPr>
          </a:p>
          <a:p>
            <a:pPr marL="342900" indent="-342900">
              <a:buFont typeface="+mj-lt"/>
              <a:buAutoNum type="arabicPeriod"/>
            </a:pPr>
            <a:r>
              <a:rPr lang="en-US" sz="2400" dirty="0" smtClean="0">
                <a:solidFill>
                  <a:schemeClr val="accent5">
                    <a:lumMod val="75000"/>
                  </a:schemeClr>
                </a:solidFill>
              </a:rPr>
              <a:t>Pretend to run past me.</a:t>
            </a:r>
            <a:endParaRPr lang="en-US" sz="2400" dirty="0">
              <a:solidFill>
                <a:schemeClr val="accent5">
                  <a:lumMod val="75000"/>
                </a:scheme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7037" y="3446013"/>
            <a:ext cx="1322625" cy="2795286"/>
          </a:xfrm>
          <a:prstGeom prst="rect">
            <a:avLst/>
          </a:prstGeom>
        </p:spPr>
      </p:pic>
    </p:spTree>
    <p:extLst>
      <p:ext uri="{BB962C8B-B14F-4D97-AF65-F5344CB8AC3E}">
        <p14:creationId xmlns:p14="http://schemas.microsoft.com/office/powerpoint/2010/main" val="372393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16689" y="3912105"/>
            <a:ext cx="8106214" cy="157858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593056" y="649628"/>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Trainee Exercise </a:t>
            </a:r>
          </a:p>
          <a:p>
            <a:r>
              <a:rPr lang="en-US" sz="4000" dirty="0" smtClean="0">
                <a:solidFill>
                  <a:schemeClr val="accent5">
                    <a:lumMod val="75000"/>
                  </a:schemeClr>
                </a:solidFill>
                <a:latin typeface="+mn-lt"/>
              </a:rPr>
              <a:t>Recap </a:t>
            </a:r>
            <a:endParaRPr lang="en-US" sz="4000" dirty="0">
              <a:solidFill>
                <a:schemeClr val="accent5">
                  <a:lumMod val="75000"/>
                </a:schemeClr>
              </a:solidFill>
              <a:latin typeface="+mn-lt"/>
            </a:endParaRPr>
          </a:p>
        </p:txBody>
      </p:sp>
      <p:sp>
        <p:nvSpPr>
          <p:cNvPr id="12" name="Rounded Rectangle 11"/>
          <p:cNvSpPr/>
          <p:nvPr/>
        </p:nvSpPr>
        <p:spPr>
          <a:xfrm>
            <a:off x="416689" y="2152196"/>
            <a:ext cx="8106214" cy="157858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Content Placeholder 2"/>
          <p:cNvSpPr>
            <a:spLocks noGrp="1"/>
          </p:cNvSpPr>
          <p:nvPr>
            <p:ph idx="1"/>
          </p:nvPr>
        </p:nvSpPr>
        <p:spPr>
          <a:xfrm>
            <a:off x="526446" y="2384337"/>
            <a:ext cx="7886700" cy="4351338"/>
          </a:xfrm>
        </p:spPr>
        <p:txBody>
          <a:bodyPr>
            <a:normAutofit/>
          </a:bodyPr>
          <a:lstStyle/>
          <a:p>
            <a:pPr marL="0" indent="0" algn="ctr">
              <a:buNone/>
            </a:pPr>
            <a:r>
              <a:rPr lang="en-US" sz="3200" dirty="0" smtClean="0">
                <a:solidFill>
                  <a:schemeClr val="accent5">
                    <a:lumMod val="75000"/>
                  </a:schemeClr>
                </a:solidFill>
              </a:rPr>
              <a:t>What are the differences between example 1 and example 2?</a:t>
            </a:r>
          </a:p>
          <a:p>
            <a:pPr marL="0" indent="0" algn="ctr">
              <a:buNone/>
            </a:pPr>
            <a:endParaRPr lang="en-US" sz="3200" dirty="0">
              <a:solidFill>
                <a:schemeClr val="accent5">
                  <a:lumMod val="75000"/>
                </a:schemeClr>
              </a:solidFill>
            </a:endParaRPr>
          </a:p>
          <a:p>
            <a:pPr marL="0" indent="0" algn="ctr">
              <a:buNone/>
            </a:pPr>
            <a:endParaRPr lang="en-US" sz="3200" dirty="0" smtClean="0">
              <a:solidFill>
                <a:schemeClr val="accent5">
                  <a:lumMod val="75000"/>
                </a:schemeClr>
              </a:solidFill>
            </a:endParaRPr>
          </a:p>
          <a:p>
            <a:pPr marL="0" indent="0" algn="ctr">
              <a:buNone/>
            </a:pPr>
            <a:r>
              <a:rPr lang="en-US" sz="3200" dirty="0" smtClean="0">
                <a:solidFill>
                  <a:schemeClr val="accent5">
                    <a:lumMod val="75000"/>
                  </a:schemeClr>
                </a:solidFill>
              </a:rPr>
              <a:t> What if you try this and it doesn’t work?</a:t>
            </a:r>
            <a:endParaRPr lang="en-US" sz="3200" dirty="0">
              <a:solidFill>
                <a:schemeClr val="accent5">
                  <a:lumMod val="75000"/>
                </a:schemeClr>
              </a:solidFill>
            </a:endParaRPr>
          </a:p>
        </p:txBody>
      </p:sp>
    </p:spTree>
    <p:extLst>
      <p:ext uri="{BB962C8B-B14F-4D97-AF65-F5344CB8AC3E}">
        <p14:creationId xmlns:p14="http://schemas.microsoft.com/office/powerpoint/2010/main" val="2353363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179797" y="3796145"/>
            <a:ext cx="2710468" cy="2812429"/>
          </a:xfrm>
          <a:prstGeom prst="rect">
            <a:avLst/>
          </a:prstGeom>
        </p:spPr>
      </p:pic>
      <p:pic>
        <p:nvPicPr>
          <p:cNvPr id="6"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593056" y="649628"/>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Trainee Exercise </a:t>
            </a:r>
          </a:p>
          <a:p>
            <a:r>
              <a:rPr lang="en-US" sz="4000" dirty="0" smtClean="0">
                <a:solidFill>
                  <a:schemeClr val="accent5">
                    <a:lumMod val="75000"/>
                  </a:schemeClr>
                </a:solidFill>
                <a:latin typeface="+mn-lt"/>
              </a:rPr>
              <a:t>Recap </a:t>
            </a:r>
            <a:endParaRPr lang="en-US" sz="4000" dirty="0">
              <a:solidFill>
                <a:schemeClr val="accent5">
                  <a:lumMod val="75000"/>
                </a:schemeClr>
              </a:solidFill>
              <a:latin typeface="+mn-lt"/>
            </a:endParaRPr>
          </a:p>
        </p:txBody>
      </p:sp>
      <p:sp>
        <p:nvSpPr>
          <p:cNvPr id="10" name="Content Placeholder 2"/>
          <p:cNvSpPr txBox="1">
            <a:spLocks/>
          </p:cNvSpPr>
          <p:nvPr/>
        </p:nvSpPr>
        <p:spPr>
          <a:xfrm>
            <a:off x="636203" y="2671856"/>
            <a:ext cx="7886700" cy="11940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200" dirty="0" smtClean="0">
                <a:solidFill>
                  <a:schemeClr val="accent5">
                    <a:lumMod val="75000"/>
                  </a:schemeClr>
                </a:solidFill>
              </a:rPr>
              <a:t>Who is the best source for new ideas besides an Advisor or teacher?</a:t>
            </a:r>
            <a:endParaRPr lang="en-US" sz="3200" dirty="0">
              <a:solidFill>
                <a:schemeClr val="accent5">
                  <a:lumMod val="75000"/>
                </a:schemeClr>
              </a:solidFill>
            </a:endParaRPr>
          </a:p>
        </p:txBody>
      </p:sp>
      <p:sp>
        <p:nvSpPr>
          <p:cNvPr id="11" name="Content Placeholder 2"/>
          <p:cNvSpPr txBox="1">
            <a:spLocks/>
          </p:cNvSpPr>
          <p:nvPr/>
        </p:nvSpPr>
        <p:spPr>
          <a:xfrm>
            <a:off x="636203" y="4190014"/>
            <a:ext cx="7886700" cy="11940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200" dirty="0" smtClean="0">
                <a:solidFill>
                  <a:schemeClr val="accent5">
                    <a:lumMod val="75000"/>
                  </a:schemeClr>
                </a:solidFill>
              </a:rPr>
              <a:t>FELLOW PATROLLERS!</a:t>
            </a:r>
            <a:endParaRPr lang="en-US" sz="3200" dirty="0">
              <a:solidFill>
                <a:schemeClr val="accent5">
                  <a:lumMod val="75000"/>
                </a:schemeClr>
              </a:solidFill>
            </a:endParaRPr>
          </a:p>
        </p:txBody>
      </p:sp>
    </p:spTree>
    <p:extLst>
      <p:ext uri="{BB962C8B-B14F-4D97-AF65-F5344CB8AC3E}">
        <p14:creationId xmlns:p14="http://schemas.microsoft.com/office/powerpoint/2010/main" val="146280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258103" y="676480"/>
            <a:ext cx="8334636"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solidFill>
                  <a:schemeClr val="accent5">
                    <a:lumMod val="75000"/>
                  </a:schemeClr>
                </a:solidFill>
                <a:latin typeface="+mn-lt"/>
              </a:rPr>
              <a:t>How to communicate </a:t>
            </a:r>
          </a:p>
          <a:p>
            <a:r>
              <a:rPr lang="en-US" sz="3600" dirty="0" smtClean="0">
                <a:solidFill>
                  <a:schemeClr val="accent5">
                    <a:lumMod val="75000"/>
                  </a:schemeClr>
                </a:solidFill>
                <a:latin typeface="+mn-lt"/>
              </a:rPr>
              <a:t>safe behaviors:</a:t>
            </a:r>
            <a:endParaRPr lang="en-US" sz="3600" dirty="0">
              <a:solidFill>
                <a:schemeClr val="accent5">
                  <a:lumMod val="75000"/>
                </a:schemeClr>
              </a:solidFill>
              <a:latin typeface="+mn-lt"/>
            </a:endParaRPr>
          </a:p>
        </p:txBody>
      </p:sp>
      <p:sp>
        <p:nvSpPr>
          <p:cNvPr id="10" name="Content Placeholder 2"/>
          <p:cNvSpPr txBox="1">
            <a:spLocks/>
          </p:cNvSpPr>
          <p:nvPr/>
        </p:nvSpPr>
        <p:spPr>
          <a:xfrm>
            <a:off x="271806" y="2269805"/>
            <a:ext cx="7089012" cy="402336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buFont typeface="Arial" panose="020B0604020202020204" pitchFamily="34" charset="0"/>
              <a:buNone/>
            </a:pPr>
            <a:r>
              <a:rPr lang="en-US" sz="2200" b="1" dirty="0" smtClean="0">
                <a:solidFill>
                  <a:schemeClr val="accent5">
                    <a:lumMod val="75000"/>
                  </a:schemeClr>
                </a:solidFill>
              </a:rPr>
              <a:t>1. </a:t>
            </a:r>
            <a:r>
              <a:rPr lang="en-US" sz="2200" b="1" u="sng" dirty="0" smtClean="0">
                <a:solidFill>
                  <a:schemeClr val="accent5">
                    <a:lumMod val="75000"/>
                  </a:schemeClr>
                </a:solidFill>
              </a:rPr>
              <a:t>Politely</a:t>
            </a:r>
            <a:r>
              <a:rPr lang="en-US" sz="2200" dirty="0" smtClean="0">
                <a:solidFill>
                  <a:schemeClr val="accent5">
                    <a:lumMod val="75000"/>
                  </a:schemeClr>
                </a:solidFill>
              </a:rPr>
              <a:t> ask the student(s) to stop the unsafe behavior</a:t>
            </a:r>
          </a:p>
          <a:p>
            <a:pPr marL="34290" indent="0">
              <a:buFont typeface="Arial" panose="020B0604020202020204" pitchFamily="34" charset="0"/>
              <a:buNone/>
            </a:pPr>
            <a:r>
              <a:rPr lang="en-US" sz="2200" b="1" dirty="0" smtClean="0">
                <a:solidFill>
                  <a:schemeClr val="accent5">
                    <a:lumMod val="75000"/>
                  </a:schemeClr>
                </a:solidFill>
              </a:rPr>
              <a:t>2. </a:t>
            </a:r>
            <a:r>
              <a:rPr lang="en-US" sz="2200" dirty="0" smtClean="0">
                <a:solidFill>
                  <a:schemeClr val="accent5">
                    <a:lumMod val="75000"/>
                  </a:schemeClr>
                </a:solidFill>
              </a:rPr>
              <a:t>Add </a:t>
            </a:r>
            <a:r>
              <a:rPr lang="en-US" sz="2200" b="1" u="sng" dirty="0" smtClean="0">
                <a:solidFill>
                  <a:schemeClr val="accent5">
                    <a:lumMod val="75000"/>
                  </a:schemeClr>
                </a:solidFill>
              </a:rPr>
              <a:t>BECAUSE</a:t>
            </a:r>
          </a:p>
          <a:p>
            <a:pPr marL="34290" indent="0">
              <a:buFont typeface="Arial" panose="020B0604020202020204" pitchFamily="34" charset="0"/>
              <a:buNone/>
            </a:pPr>
            <a:r>
              <a:rPr lang="en-US" sz="2200" b="1" dirty="0" smtClean="0">
                <a:solidFill>
                  <a:schemeClr val="accent5">
                    <a:lumMod val="75000"/>
                  </a:schemeClr>
                </a:solidFill>
              </a:rPr>
              <a:t>3. </a:t>
            </a:r>
            <a:r>
              <a:rPr lang="en-US" sz="2200" dirty="0" smtClean="0">
                <a:solidFill>
                  <a:schemeClr val="accent5">
                    <a:lumMod val="75000"/>
                  </a:schemeClr>
                </a:solidFill>
              </a:rPr>
              <a:t>Say </a:t>
            </a:r>
            <a:r>
              <a:rPr lang="en-US" sz="2200" b="1" u="sng" dirty="0" smtClean="0">
                <a:solidFill>
                  <a:schemeClr val="accent5">
                    <a:lumMod val="75000"/>
                  </a:schemeClr>
                </a:solidFill>
              </a:rPr>
              <a:t>THANK YOU</a:t>
            </a:r>
            <a:r>
              <a:rPr lang="en-US" sz="2200" dirty="0" smtClean="0">
                <a:solidFill>
                  <a:schemeClr val="accent5">
                    <a:lumMod val="75000"/>
                  </a:schemeClr>
                </a:solidFill>
              </a:rPr>
              <a:t> especially if they listen</a:t>
            </a:r>
          </a:p>
          <a:p>
            <a:pPr marL="34290" indent="0">
              <a:buFont typeface="Arial" panose="020B0604020202020204" pitchFamily="34" charset="0"/>
              <a:buNone/>
            </a:pPr>
            <a:r>
              <a:rPr lang="en-US" sz="2200" b="1" dirty="0" smtClean="0">
                <a:solidFill>
                  <a:schemeClr val="accent5">
                    <a:lumMod val="75000"/>
                  </a:schemeClr>
                </a:solidFill>
              </a:rPr>
              <a:t>4</a:t>
            </a:r>
            <a:r>
              <a:rPr lang="en-US" sz="2200" dirty="0" smtClean="0">
                <a:solidFill>
                  <a:schemeClr val="accent5">
                    <a:lumMod val="75000"/>
                  </a:schemeClr>
                </a:solidFill>
              </a:rPr>
              <a:t>. If the student(s) don’t listen:</a:t>
            </a:r>
          </a:p>
          <a:p>
            <a:pPr lvl="2"/>
            <a:r>
              <a:rPr lang="en-US" sz="2200" dirty="0" smtClean="0">
                <a:solidFill>
                  <a:schemeClr val="accent5">
                    <a:lumMod val="75000"/>
                  </a:schemeClr>
                </a:solidFill>
              </a:rPr>
              <a:t>Ask again firmly </a:t>
            </a:r>
          </a:p>
          <a:p>
            <a:pPr lvl="2"/>
            <a:r>
              <a:rPr lang="en-US" sz="2200" dirty="0" smtClean="0">
                <a:solidFill>
                  <a:schemeClr val="accent5">
                    <a:lumMod val="75000"/>
                  </a:schemeClr>
                </a:solidFill>
              </a:rPr>
              <a:t>Never lose your cool</a:t>
            </a:r>
          </a:p>
          <a:p>
            <a:pPr lvl="2"/>
            <a:r>
              <a:rPr lang="en-US" sz="2200" dirty="0" smtClean="0">
                <a:solidFill>
                  <a:schemeClr val="accent5">
                    <a:lumMod val="75000"/>
                  </a:schemeClr>
                </a:solidFill>
              </a:rPr>
              <a:t>If they still don’t stop, notify your advisor</a:t>
            </a:r>
            <a:endParaRPr lang="en-US" sz="2200" dirty="0">
              <a:solidFill>
                <a:schemeClr val="accent5">
                  <a:lumMod val="75000"/>
                </a:schemeClr>
              </a:solidFill>
            </a:endParaRPr>
          </a:p>
        </p:txBody>
      </p:sp>
      <p:pic>
        <p:nvPicPr>
          <p:cNvPr id="12" name="Picture 11"/>
          <p:cNvPicPr>
            <a:picLocks noChangeAspect="1"/>
          </p:cNvPicPr>
          <p:nvPr/>
        </p:nvPicPr>
        <p:blipFill>
          <a:blip r:embed="rId7"/>
          <a:stretch>
            <a:fillRect/>
          </a:stretch>
        </p:blipFill>
        <p:spPr>
          <a:xfrm>
            <a:off x="6657843" y="2546712"/>
            <a:ext cx="1905000" cy="3771900"/>
          </a:xfrm>
          <a:prstGeom prst="rect">
            <a:avLst/>
          </a:prstGeom>
        </p:spPr>
      </p:pic>
    </p:spTree>
    <p:extLst>
      <p:ext uri="{BB962C8B-B14F-4D97-AF65-F5344CB8AC3E}">
        <p14:creationId xmlns:p14="http://schemas.microsoft.com/office/powerpoint/2010/main" val="2940774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328926" y="986218"/>
            <a:ext cx="7406640" cy="135636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solidFill>
                  <a:schemeClr val="accent5">
                    <a:lumMod val="75000"/>
                  </a:schemeClr>
                </a:solidFill>
                <a:latin typeface="+mn-lt"/>
              </a:rPr>
              <a:t>Officers of the Patrol</a:t>
            </a:r>
            <a:endParaRPr lang="en-US" sz="3600" dirty="0">
              <a:solidFill>
                <a:schemeClr val="accent5">
                  <a:lumMod val="75000"/>
                </a:schemeClr>
              </a:solidFill>
              <a:latin typeface="+mn-lt"/>
            </a:endParaRPr>
          </a:p>
        </p:txBody>
      </p:sp>
      <p:sp>
        <p:nvSpPr>
          <p:cNvPr id="2" name="Rectangle 1"/>
          <p:cNvSpPr/>
          <p:nvPr/>
        </p:nvSpPr>
        <p:spPr>
          <a:xfrm>
            <a:off x="328926" y="2057426"/>
            <a:ext cx="4649474" cy="3139321"/>
          </a:xfrm>
          <a:prstGeom prst="rect">
            <a:avLst/>
          </a:prstGeom>
        </p:spPr>
        <p:txBody>
          <a:bodyPr wrap="square">
            <a:spAutoFit/>
          </a:bodyPr>
          <a:lstStyle/>
          <a:p>
            <a:pPr marL="34290" indent="0">
              <a:buNone/>
            </a:pPr>
            <a:r>
              <a:rPr lang="en-US" dirty="0">
                <a:solidFill>
                  <a:schemeClr val="accent5">
                    <a:lumMod val="75000"/>
                  </a:schemeClr>
                </a:solidFill>
              </a:rPr>
              <a:t>Additional jobs are assigned to those patrollers chosen as </a:t>
            </a:r>
            <a:r>
              <a:rPr lang="en-US" b="1" dirty="0">
                <a:solidFill>
                  <a:schemeClr val="accent5">
                    <a:lumMod val="75000"/>
                  </a:schemeClr>
                </a:solidFill>
              </a:rPr>
              <a:t>Captain</a:t>
            </a:r>
            <a:r>
              <a:rPr lang="en-US" dirty="0">
                <a:solidFill>
                  <a:schemeClr val="accent5">
                    <a:lumMod val="75000"/>
                  </a:schemeClr>
                </a:solidFill>
              </a:rPr>
              <a:t>, </a:t>
            </a:r>
            <a:r>
              <a:rPr lang="en-US" b="1" dirty="0">
                <a:solidFill>
                  <a:schemeClr val="accent5">
                    <a:lumMod val="75000"/>
                  </a:schemeClr>
                </a:solidFill>
              </a:rPr>
              <a:t>Lieutenant</a:t>
            </a:r>
            <a:r>
              <a:rPr lang="en-US" dirty="0">
                <a:solidFill>
                  <a:schemeClr val="accent5">
                    <a:lumMod val="75000"/>
                  </a:schemeClr>
                </a:solidFill>
              </a:rPr>
              <a:t>, and </a:t>
            </a:r>
            <a:r>
              <a:rPr lang="en-US" b="1" dirty="0" smtClean="0">
                <a:solidFill>
                  <a:schemeClr val="accent5">
                    <a:lumMod val="75000"/>
                  </a:schemeClr>
                </a:solidFill>
              </a:rPr>
              <a:t>Sergeant</a:t>
            </a:r>
            <a:r>
              <a:rPr lang="en-US" dirty="0" smtClean="0">
                <a:solidFill>
                  <a:schemeClr val="accent5">
                    <a:lumMod val="75000"/>
                  </a:schemeClr>
                </a:solidFill>
              </a:rPr>
              <a:t>.</a:t>
            </a:r>
            <a:endParaRPr lang="en-US" u="sng" dirty="0">
              <a:solidFill>
                <a:schemeClr val="accent5">
                  <a:lumMod val="75000"/>
                </a:schemeClr>
              </a:solidFill>
            </a:endParaRPr>
          </a:p>
          <a:p>
            <a:pPr marL="34290" indent="0">
              <a:buNone/>
            </a:pPr>
            <a:r>
              <a:rPr lang="en-US" dirty="0">
                <a:solidFill>
                  <a:schemeClr val="accent5">
                    <a:lumMod val="75000"/>
                  </a:schemeClr>
                </a:solidFill>
              </a:rPr>
              <a:t>        </a:t>
            </a:r>
            <a:endParaRPr lang="en-US" dirty="0" smtClean="0">
              <a:solidFill>
                <a:schemeClr val="accent5">
                  <a:lumMod val="75000"/>
                </a:schemeClr>
              </a:solidFill>
            </a:endParaRPr>
          </a:p>
          <a:p>
            <a:pPr marL="34290" indent="0">
              <a:buNone/>
            </a:pPr>
            <a:r>
              <a:rPr lang="en-US" dirty="0" smtClean="0">
                <a:solidFill>
                  <a:schemeClr val="accent5">
                    <a:lumMod val="75000"/>
                  </a:schemeClr>
                </a:solidFill>
              </a:rPr>
              <a:t>Officers may:</a:t>
            </a:r>
            <a:endParaRPr lang="en-US" dirty="0">
              <a:solidFill>
                <a:schemeClr val="accent5">
                  <a:lumMod val="75000"/>
                </a:schemeClr>
              </a:solidFill>
            </a:endParaRPr>
          </a:p>
          <a:p>
            <a:pPr marL="742950" lvl="1" indent="-285750">
              <a:buFont typeface="Arial" panose="020B0604020202020204" pitchFamily="34" charset="0"/>
              <a:buChar char="•"/>
            </a:pPr>
            <a:r>
              <a:rPr lang="en-US" dirty="0">
                <a:solidFill>
                  <a:schemeClr val="accent5">
                    <a:lumMod val="75000"/>
                  </a:schemeClr>
                </a:solidFill>
              </a:rPr>
              <a:t>Ensure all patrollers are at their posts</a:t>
            </a:r>
          </a:p>
          <a:p>
            <a:pPr marL="742950" lvl="1" indent="-285750">
              <a:buFont typeface="Arial" panose="020B0604020202020204" pitchFamily="34" charset="0"/>
              <a:buChar char="•"/>
            </a:pPr>
            <a:r>
              <a:rPr lang="en-US" dirty="0">
                <a:solidFill>
                  <a:schemeClr val="accent5">
                    <a:lumMod val="75000"/>
                  </a:schemeClr>
                </a:solidFill>
              </a:rPr>
              <a:t>Report absences and arrange for substitutes</a:t>
            </a:r>
          </a:p>
          <a:p>
            <a:pPr marL="742950" lvl="1" indent="-285750">
              <a:buFont typeface="Arial" panose="020B0604020202020204" pitchFamily="34" charset="0"/>
              <a:buChar char="•"/>
            </a:pPr>
            <a:r>
              <a:rPr lang="en-US" dirty="0" smtClean="0">
                <a:solidFill>
                  <a:schemeClr val="accent5">
                    <a:lumMod val="75000"/>
                  </a:schemeClr>
                </a:solidFill>
              </a:rPr>
              <a:t>Create meeting </a:t>
            </a:r>
            <a:r>
              <a:rPr lang="en-US" dirty="0">
                <a:solidFill>
                  <a:schemeClr val="accent5">
                    <a:lumMod val="75000"/>
                  </a:schemeClr>
                </a:solidFill>
              </a:rPr>
              <a:t>agendas</a:t>
            </a:r>
          </a:p>
          <a:p>
            <a:pPr marL="742950" lvl="1" indent="-285750">
              <a:buFont typeface="Arial" panose="020B0604020202020204" pitchFamily="34" charset="0"/>
              <a:buChar char="•"/>
            </a:pPr>
            <a:r>
              <a:rPr lang="en-US" dirty="0" smtClean="0">
                <a:solidFill>
                  <a:schemeClr val="accent5">
                    <a:lumMod val="75000"/>
                  </a:schemeClr>
                </a:solidFill>
              </a:rPr>
              <a:t>Check daily attendance</a:t>
            </a:r>
            <a:endParaRPr lang="en-US" dirty="0">
              <a:solidFill>
                <a:schemeClr val="accent5">
                  <a:lumMod val="75000"/>
                </a:schemeClr>
              </a:solidFill>
            </a:endParaRPr>
          </a:p>
          <a:p>
            <a:pPr marL="742950" lvl="1" indent="-285750">
              <a:buFont typeface="Arial" panose="020B0604020202020204" pitchFamily="34" charset="0"/>
              <a:buChar char="•"/>
            </a:pPr>
            <a:r>
              <a:rPr lang="en-US" dirty="0">
                <a:solidFill>
                  <a:schemeClr val="accent5">
                    <a:lumMod val="75000"/>
                  </a:schemeClr>
                </a:solidFill>
              </a:rPr>
              <a:t>Ensure all equipment is clean and in working order</a:t>
            </a:r>
          </a:p>
        </p:txBody>
      </p:sp>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691249">
            <a:off x="4832274" y="4032702"/>
            <a:ext cx="3810360" cy="2101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3321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722101" y="889215"/>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Types of Posts</a:t>
            </a:r>
            <a:endParaRPr lang="en-US" sz="4000" dirty="0">
              <a:solidFill>
                <a:schemeClr val="accent5">
                  <a:lumMod val="75000"/>
                </a:schemeClr>
              </a:solidFill>
              <a:latin typeface="+mn-lt"/>
            </a:endParaRPr>
          </a:p>
        </p:txBody>
      </p:sp>
      <p:pic>
        <p:nvPicPr>
          <p:cNvPr id="2" name="Picture 1"/>
          <p:cNvPicPr>
            <a:picLocks noChangeAspect="1"/>
          </p:cNvPicPr>
          <p:nvPr/>
        </p:nvPicPr>
        <p:blipFill>
          <a:blip r:embed="rId7"/>
          <a:stretch>
            <a:fillRect/>
          </a:stretch>
        </p:blipFill>
        <p:spPr>
          <a:xfrm>
            <a:off x="2424501" y="1877336"/>
            <a:ext cx="4305835" cy="4711845"/>
          </a:xfrm>
          <a:prstGeom prst="rect">
            <a:avLst/>
          </a:prstGeom>
        </p:spPr>
      </p:pic>
    </p:spTree>
    <p:extLst>
      <p:ext uri="{BB962C8B-B14F-4D97-AF65-F5344CB8AC3E}">
        <p14:creationId xmlns:p14="http://schemas.microsoft.com/office/powerpoint/2010/main" val="2560775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180703" y="960580"/>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solidFill>
                  <a:schemeClr val="accent5">
                    <a:lumMod val="75000"/>
                  </a:schemeClr>
                </a:solidFill>
                <a:latin typeface="+mn-lt"/>
              </a:rPr>
              <a:t>Hallway &amp; Door Posts</a:t>
            </a:r>
            <a:endParaRPr lang="en-US" sz="3600" dirty="0">
              <a:solidFill>
                <a:schemeClr val="accent5">
                  <a:lumMod val="75000"/>
                </a:schemeClr>
              </a:solidFill>
              <a:latin typeface="+mn-lt"/>
            </a:endParaRPr>
          </a:p>
        </p:txBody>
      </p:sp>
      <p:sp>
        <p:nvSpPr>
          <p:cNvPr id="10" name="Content Placeholder 2"/>
          <p:cNvSpPr txBox="1">
            <a:spLocks/>
          </p:cNvSpPr>
          <p:nvPr/>
        </p:nvSpPr>
        <p:spPr>
          <a:xfrm>
            <a:off x="431727" y="2316940"/>
            <a:ext cx="4297292" cy="4038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solidFill>
                  <a:schemeClr val="accent5">
                    <a:lumMod val="75000"/>
                  </a:schemeClr>
                </a:solidFill>
              </a:rPr>
              <a:t>Ensure students enter and exit doors without pushing or running.</a:t>
            </a:r>
          </a:p>
          <a:p>
            <a:r>
              <a:rPr lang="en-US" dirty="0" smtClean="0">
                <a:solidFill>
                  <a:schemeClr val="accent5">
                    <a:lumMod val="75000"/>
                  </a:schemeClr>
                </a:solidFill>
              </a:rPr>
              <a:t>Remind students to walk, use the right side of the hallway, and use caution at any stairwell.</a:t>
            </a:r>
          </a:p>
          <a:p>
            <a:r>
              <a:rPr lang="en-US" dirty="0" smtClean="0">
                <a:solidFill>
                  <a:schemeClr val="accent5">
                    <a:lumMod val="75000"/>
                  </a:schemeClr>
                </a:solidFill>
              </a:rPr>
              <a:t>Assist younger students who may need help getting to class.</a:t>
            </a:r>
            <a:endParaRPr lang="en-US" dirty="0">
              <a:solidFill>
                <a:schemeClr val="accent5">
                  <a:lumMod val="75000"/>
                </a:schemeClr>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72971">
            <a:off x="4811167" y="3920530"/>
            <a:ext cx="3693350" cy="2380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1558">
            <a:off x="5133835" y="2053959"/>
            <a:ext cx="3663472" cy="2056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388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Rectangle 2"/>
          <p:cNvSpPr/>
          <p:nvPr/>
        </p:nvSpPr>
        <p:spPr>
          <a:xfrm>
            <a:off x="413304" y="951305"/>
            <a:ext cx="3719352" cy="646331"/>
          </a:xfrm>
          <a:prstGeom prst="rect">
            <a:avLst/>
          </a:prstGeom>
        </p:spPr>
        <p:txBody>
          <a:bodyPr wrap="none">
            <a:spAutoFit/>
          </a:bodyPr>
          <a:lstStyle/>
          <a:p>
            <a:r>
              <a:rPr lang="en-US" sz="3600" b="1" dirty="0" smtClean="0">
                <a:solidFill>
                  <a:schemeClr val="accent5">
                    <a:lumMod val="75000"/>
                  </a:schemeClr>
                </a:solidFill>
              </a:rPr>
              <a:t>*</a:t>
            </a:r>
            <a:r>
              <a:rPr lang="en-US" sz="3600" b="1" dirty="0">
                <a:solidFill>
                  <a:schemeClr val="accent5">
                    <a:lumMod val="75000"/>
                  </a:schemeClr>
                </a:solidFill>
              </a:rPr>
              <a:t>Presenter Notes</a:t>
            </a:r>
            <a:r>
              <a:rPr lang="en-US" sz="3600" b="1" dirty="0" smtClean="0">
                <a:solidFill>
                  <a:schemeClr val="accent5">
                    <a:lumMod val="75000"/>
                  </a:schemeClr>
                </a:solidFill>
              </a:rPr>
              <a:t>*</a:t>
            </a:r>
            <a:endParaRPr lang="en-US" sz="3600" dirty="0">
              <a:solidFill>
                <a:schemeClr val="accent5">
                  <a:lumMod val="75000"/>
                </a:schemeClr>
              </a:solidFill>
            </a:endParaRPr>
          </a:p>
        </p:txBody>
      </p:sp>
      <p:sp>
        <p:nvSpPr>
          <p:cNvPr id="13" name="TextBox 12"/>
          <p:cNvSpPr txBox="1"/>
          <p:nvPr/>
        </p:nvSpPr>
        <p:spPr>
          <a:xfrm>
            <a:off x="1753569" y="1969184"/>
            <a:ext cx="5647700" cy="646331"/>
          </a:xfrm>
          <a:prstGeom prst="rect">
            <a:avLst/>
          </a:prstGeom>
          <a:noFill/>
        </p:spPr>
        <p:txBody>
          <a:bodyPr wrap="none" rtlCol="0">
            <a:spAutoFit/>
          </a:bodyPr>
          <a:lstStyle/>
          <a:p>
            <a:pPr algn="ctr">
              <a:defRPr/>
            </a:pPr>
            <a:r>
              <a:rPr lang="en-US" b="1" i="1" dirty="0" smtClean="0">
                <a:solidFill>
                  <a:schemeClr val="accent5">
                    <a:lumMod val="75000"/>
                  </a:schemeClr>
                </a:solidFill>
                <a:latin typeface="Corbel" panose="020B0503020204020204"/>
              </a:rPr>
              <a:t>**Prior </a:t>
            </a:r>
            <a:r>
              <a:rPr lang="en-US" b="1" i="1" dirty="0">
                <a:solidFill>
                  <a:schemeClr val="accent5">
                    <a:lumMod val="75000"/>
                  </a:schemeClr>
                </a:solidFill>
                <a:latin typeface="Corbel" panose="020B0503020204020204"/>
              </a:rPr>
              <a:t>to presenting, </a:t>
            </a:r>
            <a:r>
              <a:rPr lang="en-US" b="1" i="1" dirty="0" smtClean="0">
                <a:solidFill>
                  <a:schemeClr val="accent5">
                    <a:lumMod val="75000"/>
                  </a:schemeClr>
                </a:solidFill>
                <a:latin typeface="Corbel" panose="020B0503020204020204"/>
              </a:rPr>
              <a:t>locate this </a:t>
            </a:r>
            <a:r>
              <a:rPr lang="en-US" b="1" i="1" dirty="0">
                <a:solidFill>
                  <a:schemeClr val="accent5">
                    <a:lumMod val="75000"/>
                  </a:schemeClr>
                </a:solidFill>
                <a:latin typeface="Corbel" panose="020B0503020204020204"/>
              </a:rPr>
              <a:t>slide on the left </a:t>
            </a:r>
            <a:r>
              <a:rPr lang="en-US" b="1" i="1" dirty="0" smtClean="0">
                <a:solidFill>
                  <a:schemeClr val="accent5">
                    <a:lumMod val="75000"/>
                  </a:schemeClr>
                </a:solidFill>
                <a:latin typeface="Corbel" panose="020B0503020204020204"/>
              </a:rPr>
              <a:t>menu, </a:t>
            </a:r>
          </a:p>
          <a:p>
            <a:pPr algn="ctr">
              <a:defRPr/>
            </a:pPr>
            <a:r>
              <a:rPr lang="en-US" b="1" i="1" dirty="0" smtClean="0">
                <a:solidFill>
                  <a:schemeClr val="accent5">
                    <a:lumMod val="75000"/>
                  </a:schemeClr>
                </a:solidFill>
                <a:latin typeface="Corbel" panose="020B0503020204020204"/>
              </a:rPr>
              <a:t>right click on the slide and </a:t>
            </a:r>
            <a:r>
              <a:rPr lang="en-US" b="1" i="1" dirty="0">
                <a:solidFill>
                  <a:schemeClr val="accent5">
                    <a:lumMod val="75000"/>
                  </a:schemeClr>
                </a:solidFill>
                <a:latin typeface="Corbel" panose="020B0503020204020204"/>
              </a:rPr>
              <a:t>select “Hide Slide” </a:t>
            </a:r>
            <a:r>
              <a:rPr lang="en-US" b="1" i="1" dirty="0" smtClean="0">
                <a:solidFill>
                  <a:schemeClr val="accent5">
                    <a:lumMod val="75000"/>
                  </a:schemeClr>
                </a:solidFill>
                <a:latin typeface="Corbel" panose="020B0503020204020204"/>
              </a:rPr>
              <a:t>**</a:t>
            </a:r>
            <a:endParaRPr lang="en-US" dirty="0">
              <a:solidFill>
                <a:schemeClr val="accent5">
                  <a:lumMod val="75000"/>
                </a:schemeClr>
              </a:solidFill>
              <a:latin typeface="Corbel" panose="020B0503020204020204"/>
            </a:endParaRPr>
          </a:p>
        </p:txBody>
      </p:sp>
      <p:sp>
        <p:nvSpPr>
          <p:cNvPr id="14" name="Content Placeholder 2"/>
          <p:cNvSpPr txBox="1">
            <a:spLocks/>
          </p:cNvSpPr>
          <p:nvPr/>
        </p:nvSpPr>
        <p:spPr>
          <a:xfrm>
            <a:off x="859261" y="3071205"/>
            <a:ext cx="3566160"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buFont typeface="Arial" panose="020B0604020202020204" pitchFamily="34" charset="0"/>
              <a:buNone/>
            </a:pPr>
            <a:r>
              <a:rPr lang="en-US" sz="1800" b="1" dirty="0" smtClean="0">
                <a:solidFill>
                  <a:schemeClr val="accent5">
                    <a:lumMod val="75000"/>
                  </a:schemeClr>
                </a:solidFill>
              </a:rPr>
              <a:t>This presentation is intended for </a:t>
            </a:r>
            <a:r>
              <a:rPr lang="en-US" sz="1800" b="1" u="sng" dirty="0" smtClean="0">
                <a:solidFill>
                  <a:schemeClr val="accent5">
                    <a:lumMod val="75000"/>
                  </a:schemeClr>
                </a:solidFill>
              </a:rPr>
              <a:t>SCHOOL SAFETY PATROL ADVISORS </a:t>
            </a:r>
            <a:r>
              <a:rPr lang="en-US" sz="1800" b="1" dirty="0" smtClean="0">
                <a:solidFill>
                  <a:schemeClr val="accent5">
                    <a:lumMod val="75000"/>
                  </a:schemeClr>
                </a:solidFill>
              </a:rPr>
              <a:t>to provide training for students chosen as Patrollers for the AAA School Safety Patrol Program.</a:t>
            </a:r>
          </a:p>
          <a:p>
            <a:pPr marL="377190" indent="-342900">
              <a:buFont typeface="Arial" panose="020B0604020202020204" pitchFamily="34" charset="0"/>
              <a:buAutoNum type="arabicPeriod"/>
            </a:pPr>
            <a:endParaRPr lang="en-US" sz="1800" dirty="0" smtClean="0">
              <a:solidFill>
                <a:srgbClr val="002060"/>
              </a:solidFill>
            </a:endParaRPr>
          </a:p>
          <a:p>
            <a:pPr marL="377190" indent="-342900">
              <a:buFont typeface="Arial" panose="020B0604020202020204" pitchFamily="34" charset="0"/>
              <a:buAutoNum type="arabicPeriod"/>
            </a:pPr>
            <a:endParaRPr lang="en-US" sz="1800" dirty="0" smtClean="0">
              <a:solidFill>
                <a:srgbClr val="002060"/>
              </a:solidFill>
            </a:endParaRPr>
          </a:p>
          <a:p>
            <a:pPr marL="377190" indent="-342900">
              <a:buFont typeface="Arial" panose="020B0604020202020204" pitchFamily="34" charset="0"/>
              <a:buAutoNum type="arabicPeriod"/>
            </a:pPr>
            <a:endParaRPr lang="en-US" sz="1800" dirty="0" smtClean="0">
              <a:solidFill>
                <a:srgbClr val="002060"/>
              </a:solidFill>
            </a:endParaRPr>
          </a:p>
          <a:p>
            <a:pPr marL="377190" indent="-342900">
              <a:buFont typeface="Arial" panose="020B0604020202020204" pitchFamily="34" charset="0"/>
              <a:buAutoNum type="arabicPeriod"/>
            </a:pPr>
            <a:endParaRPr lang="en-US" sz="1800" dirty="0">
              <a:solidFill>
                <a:srgbClr val="002060"/>
              </a:solidFill>
            </a:endParaRPr>
          </a:p>
        </p:txBody>
      </p:sp>
      <p:sp>
        <p:nvSpPr>
          <p:cNvPr id="16" name="Content Placeholder 3"/>
          <p:cNvSpPr txBox="1">
            <a:spLocks/>
          </p:cNvSpPr>
          <p:nvPr/>
        </p:nvSpPr>
        <p:spPr>
          <a:xfrm>
            <a:off x="5041719" y="3071205"/>
            <a:ext cx="3566160"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buFont typeface="Arial" panose="020B0604020202020204" pitchFamily="34" charset="0"/>
              <a:buNone/>
            </a:pPr>
            <a:r>
              <a:rPr lang="en-US" sz="1600" b="1" dirty="0" smtClean="0">
                <a:solidFill>
                  <a:schemeClr val="accent5">
                    <a:lumMod val="75000"/>
                  </a:schemeClr>
                </a:solidFill>
              </a:rPr>
              <a:t>This presentation includes:</a:t>
            </a:r>
          </a:p>
          <a:p>
            <a:pPr marL="377190" indent="-342900">
              <a:buFont typeface="Arial" panose="020B0604020202020204" pitchFamily="34" charset="0"/>
              <a:buAutoNum type="arabicPeriod"/>
            </a:pPr>
            <a:r>
              <a:rPr lang="en-US" sz="1600" b="1" dirty="0" smtClean="0">
                <a:solidFill>
                  <a:schemeClr val="accent5">
                    <a:lumMod val="75000"/>
                  </a:schemeClr>
                </a:solidFill>
              </a:rPr>
              <a:t>Uniform and equipment care</a:t>
            </a:r>
          </a:p>
          <a:p>
            <a:pPr marL="377190" indent="-342900">
              <a:buFont typeface="Arial" panose="020B0604020202020204" pitchFamily="34" charset="0"/>
              <a:buAutoNum type="arabicPeriod"/>
            </a:pPr>
            <a:r>
              <a:rPr lang="en-US" sz="1600" b="1" dirty="0" smtClean="0">
                <a:solidFill>
                  <a:schemeClr val="accent5">
                    <a:lumMod val="75000"/>
                  </a:schemeClr>
                </a:solidFill>
              </a:rPr>
              <a:t>Goal of the program</a:t>
            </a:r>
          </a:p>
          <a:p>
            <a:pPr marL="377190" indent="-342900">
              <a:buFont typeface="Arial" panose="020B0604020202020204" pitchFamily="34" charset="0"/>
              <a:buAutoNum type="arabicPeriod"/>
            </a:pPr>
            <a:r>
              <a:rPr lang="en-US" sz="1600" b="1" dirty="0" smtClean="0">
                <a:solidFill>
                  <a:schemeClr val="accent5">
                    <a:lumMod val="75000"/>
                  </a:schemeClr>
                </a:solidFill>
              </a:rPr>
              <a:t>Defining a safety hazard</a:t>
            </a:r>
          </a:p>
          <a:p>
            <a:pPr marL="377190" indent="-342900">
              <a:buFont typeface="Arial" panose="020B0604020202020204" pitchFamily="34" charset="0"/>
              <a:buAutoNum type="arabicPeriod"/>
            </a:pPr>
            <a:r>
              <a:rPr lang="en-US" sz="1600" b="1" dirty="0" smtClean="0">
                <a:solidFill>
                  <a:schemeClr val="accent5">
                    <a:lumMod val="75000"/>
                  </a:schemeClr>
                </a:solidFill>
              </a:rPr>
              <a:t>Qualities of a great Patroller</a:t>
            </a:r>
          </a:p>
          <a:p>
            <a:pPr marL="377190" indent="-342900">
              <a:buFont typeface="Arial" panose="020B0604020202020204" pitchFamily="34" charset="0"/>
              <a:buAutoNum type="arabicPeriod"/>
            </a:pPr>
            <a:r>
              <a:rPr lang="en-US" sz="1600" b="1" dirty="0" smtClean="0">
                <a:solidFill>
                  <a:schemeClr val="accent5">
                    <a:lumMod val="75000"/>
                  </a:schemeClr>
                </a:solidFill>
              </a:rPr>
              <a:t>Training Exercises</a:t>
            </a:r>
          </a:p>
          <a:p>
            <a:pPr marL="377190" indent="-342900">
              <a:buFont typeface="Arial" panose="020B0604020202020204" pitchFamily="34" charset="0"/>
              <a:buAutoNum type="arabicPeriod"/>
            </a:pPr>
            <a:r>
              <a:rPr lang="en-US" sz="1600" b="1" dirty="0" smtClean="0">
                <a:solidFill>
                  <a:schemeClr val="accent5">
                    <a:lumMod val="75000"/>
                  </a:schemeClr>
                </a:solidFill>
              </a:rPr>
              <a:t>How to communicate with others</a:t>
            </a:r>
          </a:p>
          <a:p>
            <a:pPr marL="377190" indent="-342900">
              <a:buFont typeface="Arial" panose="020B0604020202020204" pitchFamily="34" charset="0"/>
              <a:buAutoNum type="arabicPeriod"/>
            </a:pPr>
            <a:r>
              <a:rPr lang="en-US" sz="1600" b="1" dirty="0" smtClean="0">
                <a:solidFill>
                  <a:schemeClr val="accent5">
                    <a:lumMod val="75000"/>
                  </a:schemeClr>
                </a:solidFill>
              </a:rPr>
              <a:t>Officer roles</a:t>
            </a:r>
          </a:p>
          <a:p>
            <a:pPr marL="377190" indent="-342900">
              <a:buFont typeface="Arial" panose="020B0604020202020204" pitchFamily="34" charset="0"/>
              <a:buAutoNum type="arabicPeriod"/>
            </a:pPr>
            <a:r>
              <a:rPr lang="en-US" sz="1600" b="1" dirty="0" smtClean="0">
                <a:solidFill>
                  <a:schemeClr val="accent5">
                    <a:lumMod val="75000"/>
                  </a:schemeClr>
                </a:solidFill>
              </a:rPr>
              <a:t>Posts</a:t>
            </a:r>
          </a:p>
          <a:p>
            <a:pPr marL="377190" indent="-342900">
              <a:buFont typeface="Arial" panose="020B0604020202020204" pitchFamily="34" charset="0"/>
              <a:buAutoNum type="arabicPeriod"/>
            </a:pPr>
            <a:r>
              <a:rPr lang="en-US" sz="1600" b="1" dirty="0" smtClean="0">
                <a:solidFill>
                  <a:schemeClr val="accent5">
                    <a:lumMod val="75000"/>
                  </a:schemeClr>
                </a:solidFill>
              </a:rPr>
              <a:t>AAA School Safety Patrol Pledge</a:t>
            </a:r>
          </a:p>
          <a:p>
            <a:endParaRPr lang="en-US" dirty="0">
              <a:solidFill>
                <a:schemeClr val="accent5">
                  <a:lumMod val="75000"/>
                </a:schemeClr>
              </a:solidFill>
            </a:endParaRPr>
          </a:p>
        </p:txBody>
      </p:sp>
    </p:spTree>
    <p:extLst>
      <p:ext uri="{BB962C8B-B14F-4D97-AF65-F5344CB8AC3E}">
        <p14:creationId xmlns:p14="http://schemas.microsoft.com/office/powerpoint/2010/main" val="106511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349251" y="676480"/>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solidFill>
                  <a:schemeClr val="accent5">
                    <a:lumMod val="75000"/>
                  </a:schemeClr>
                </a:solidFill>
                <a:latin typeface="+mn-lt"/>
              </a:rPr>
              <a:t>Kindergarten Escort </a:t>
            </a:r>
          </a:p>
          <a:p>
            <a:r>
              <a:rPr lang="en-US" sz="3600" dirty="0" smtClean="0">
                <a:solidFill>
                  <a:schemeClr val="accent5">
                    <a:lumMod val="75000"/>
                  </a:schemeClr>
                </a:solidFill>
                <a:latin typeface="+mn-lt"/>
              </a:rPr>
              <a:t>Posts</a:t>
            </a:r>
            <a:endParaRPr lang="en-US" sz="3600" dirty="0">
              <a:solidFill>
                <a:schemeClr val="accent5">
                  <a:lumMod val="75000"/>
                </a:schemeClr>
              </a:solidFill>
              <a:latin typeface="+mn-lt"/>
            </a:endParaRPr>
          </a:p>
        </p:txBody>
      </p:sp>
      <p:sp>
        <p:nvSpPr>
          <p:cNvPr id="10" name="Content Placeholder 2"/>
          <p:cNvSpPr txBox="1">
            <a:spLocks/>
          </p:cNvSpPr>
          <p:nvPr/>
        </p:nvSpPr>
        <p:spPr>
          <a:xfrm>
            <a:off x="353724" y="2152196"/>
            <a:ext cx="5857585" cy="4038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smtClean="0">
                <a:solidFill>
                  <a:schemeClr val="accent5">
                    <a:lumMod val="75000"/>
                  </a:schemeClr>
                </a:solidFill>
              </a:rPr>
              <a:t>Keep them in view at all times</a:t>
            </a:r>
          </a:p>
          <a:p>
            <a:r>
              <a:rPr lang="en-US" sz="2800" dirty="0" smtClean="0">
                <a:solidFill>
                  <a:schemeClr val="accent5">
                    <a:lumMod val="75000"/>
                  </a:schemeClr>
                </a:solidFill>
              </a:rPr>
              <a:t>Make sure they stay away from traffic</a:t>
            </a:r>
          </a:p>
          <a:p>
            <a:r>
              <a:rPr lang="en-US" sz="2800" dirty="0" smtClean="0">
                <a:solidFill>
                  <a:schemeClr val="accent5">
                    <a:lumMod val="75000"/>
                  </a:schemeClr>
                </a:solidFill>
              </a:rPr>
              <a:t>Stay with them until they reach their destination</a:t>
            </a:r>
            <a:endParaRPr lang="en-US" sz="2800" dirty="0">
              <a:solidFill>
                <a:schemeClr val="accent5">
                  <a:lumMod val="75000"/>
                </a:schemeClr>
              </a:solidFill>
            </a:endParaRPr>
          </a:p>
        </p:txBody>
      </p:sp>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02080" y="3784158"/>
            <a:ext cx="5075647" cy="2698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8319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593056" y="889215"/>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Car Rider Posts</a:t>
            </a:r>
            <a:endParaRPr lang="en-US" sz="4000" dirty="0">
              <a:solidFill>
                <a:schemeClr val="accent5">
                  <a:lumMod val="75000"/>
                </a:schemeClr>
              </a:solidFill>
              <a:latin typeface="+mn-lt"/>
            </a:endParaRPr>
          </a:p>
        </p:txBody>
      </p:sp>
      <p:sp>
        <p:nvSpPr>
          <p:cNvPr id="10" name="Content Placeholder 2"/>
          <p:cNvSpPr txBox="1">
            <a:spLocks/>
          </p:cNvSpPr>
          <p:nvPr/>
        </p:nvSpPr>
        <p:spPr>
          <a:xfrm>
            <a:off x="526923" y="2005988"/>
            <a:ext cx="4248278" cy="40386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200" dirty="0" smtClean="0">
                <a:solidFill>
                  <a:schemeClr val="accent5">
                    <a:lumMod val="75000"/>
                  </a:schemeClr>
                </a:solidFill>
              </a:rPr>
              <a:t>Help students enter/exit their vehicle safely.</a:t>
            </a:r>
          </a:p>
          <a:p>
            <a:r>
              <a:rPr lang="en-US" sz="2200" dirty="0" smtClean="0">
                <a:solidFill>
                  <a:schemeClr val="accent5">
                    <a:lumMod val="75000"/>
                  </a:schemeClr>
                </a:solidFill>
              </a:rPr>
              <a:t>Encourage students to exit and move away from car line as they walk toward the building.</a:t>
            </a:r>
          </a:p>
          <a:p>
            <a:r>
              <a:rPr lang="en-US" sz="2200" dirty="0" smtClean="0">
                <a:solidFill>
                  <a:schemeClr val="accent5">
                    <a:lumMod val="75000"/>
                  </a:schemeClr>
                </a:solidFill>
              </a:rPr>
              <a:t>Make sure no students reach under any vehicle to retrieve an item that may have fallen or blown away.</a:t>
            </a:r>
          </a:p>
          <a:p>
            <a:r>
              <a:rPr lang="en-US" sz="2200" dirty="0" smtClean="0">
                <a:solidFill>
                  <a:schemeClr val="accent5">
                    <a:lumMod val="75000"/>
                  </a:schemeClr>
                </a:solidFill>
              </a:rPr>
              <a:t>NEVER direct traffic.</a:t>
            </a:r>
            <a:endParaRPr lang="en-US" sz="2200" dirty="0">
              <a:solidFill>
                <a:schemeClr val="accent5">
                  <a:lumMod val="75000"/>
                </a:schemeClr>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79048">
            <a:off x="4487514" y="3769220"/>
            <a:ext cx="4233514" cy="237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952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526924" y="889215"/>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School Bus Posts</a:t>
            </a:r>
            <a:endParaRPr lang="en-US" sz="4000" dirty="0">
              <a:solidFill>
                <a:schemeClr val="accent5">
                  <a:lumMod val="75000"/>
                </a:schemeClr>
              </a:solidFill>
              <a:latin typeface="+mn-lt"/>
            </a:endParaRPr>
          </a:p>
        </p:txBody>
      </p:sp>
      <p:sp>
        <p:nvSpPr>
          <p:cNvPr id="10" name="Content Placeholder 2"/>
          <p:cNvSpPr txBox="1">
            <a:spLocks/>
          </p:cNvSpPr>
          <p:nvPr/>
        </p:nvSpPr>
        <p:spPr>
          <a:xfrm>
            <a:off x="526924" y="1969495"/>
            <a:ext cx="6483119"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chemeClr val="accent5">
                    <a:lumMod val="75000"/>
                  </a:schemeClr>
                </a:solidFill>
              </a:rPr>
              <a:t>Follow all bus rules</a:t>
            </a:r>
          </a:p>
          <a:p>
            <a:r>
              <a:rPr lang="en-US" sz="2400" dirty="0" smtClean="0">
                <a:solidFill>
                  <a:schemeClr val="accent5">
                    <a:lumMod val="75000"/>
                  </a:schemeClr>
                </a:solidFill>
              </a:rPr>
              <a:t>Stay seated</a:t>
            </a:r>
          </a:p>
          <a:p>
            <a:r>
              <a:rPr lang="en-US" sz="2400" dirty="0" smtClean="0">
                <a:solidFill>
                  <a:schemeClr val="accent5">
                    <a:lumMod val="75000"/>
                  </a:schemeClr>
                </a:solidFill>
              </a:rPr>
              <a:t>Be alert to any safety hazards</a:t>
            </a:r>
          </a:p>
          <a:p>
            <a:r>
              <a:rPr lang="en-US" sz="2400" dirty="0" smtClean="0">
                <a:solidFill>
                  <a:schemeClr val="accent5">
                    <a:lumMod val="75000"/>
                  </a:schemeClr>
                </a:solidFill>
              </a:rPr>
              <a:t>Notify the driver if there is an emergency</a:t>
            </a:r>
            <a:endParaRPr lang="en-US" sz="2400" dirty="0">
              <a:solidFill>
                <a:schemeClr val="accent5">
                  <a:lumMod val="75000"/>
                </a:schemeClr>
              </a:solidFill>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2473" y="3730308"/>
            <a:ext cx="4724944" cy="2838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8417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593056" y="676480"/>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solidFill>
                  <a:schemeClr val="accent5">
                    <a:lumMod val="75000"/>
                  </a:schemeClr>
                </a:solidFill>
                <a:latin typeface="+mn-lt"/>
              </a:rPr>
              <a:t>Reminders to Keep</a:t>
            </a:r>
          </a:p>
          <a:p>
            <a:r>
              <a:rPr lang="en-US" dirty="0" smtClean="0">
                <a:solidFill>
                  <a:schemeClr val="accent5">
                    <a:lumMod val="75000"/>
                  </a:schemeClr>
                </a:solidFill>
                <a:latin typeface="+mn-lt"/>
              </a:rPr>
              <a:t>YOU Safe</a:t>
            </a:r>
            <a:endParaRPr lang="en-US" dirty="0">
              <a:solidFill>
                <a:schemeClr val="accent5">
                  <a:lumMod val="75000"/>
                </a:schemeClr>
              </a:solidFill>
              <a:latin typeface="+mn-lt"/>
            </a:endParaRPr>
          </a:p>
        </p:txBody>
      </p:sp>
      <p:sp>
        <p:nvSpPr>
          <p:cNvPr id="10" name="Content Placeholder 2"/>
          <p:cNvSpPr txBox="1">
            <a:spLocks/>
          </p:cNvSpPr>
          <p:nvPr/>
        </p:nvSpPr>
        <p:spPr>
          <a:xfrm>
            <a:off x="593056" y="2186809"/>
            <a:ext cx="5832577" cy="426418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chemeClr val="accent5">
                    <a:lumMod val="75000"/>
                  </a:schemeClr>
                </a:solidFill>
              </a:rPr>
              <a:t>Never direct traffic.</a:t>
            </a:r>
          </a:p>
          <a:p>
            <a:r>
              <a:rPr lang="en-US" sz="2400" dirty="0" smtClean="0">
                <a:solidFill>
                  <a:schemeClr val="accent5">
                    <a:lumMod val="75000"/>
                  </a:schemeClr>
                </a:solidFill>
              </a:rPr>
              <a:t>Don’t approach or allow others to approach unknown drivers.</a:t>
            </a:r>
          </a:p>
          <a:p>
            <a:r>
              <a:rPr lang="en-US" sz="2400" dirty="0" smtClean="0">
                <a:solidFill>
                  <a:schemeClr val="accent5">
                    <a:lumMod val="75000"/>
                  </a:schemeClr>
                </a:solidFill>
              </a:rPr>
              <a:t>Don’t help strangers with directions.</a:t>
            </a:r>
          </a:p>
          <a:p>
            <a:r>
              <a:rPr lang="en-US" sz="2400" dirty="0" smtClean="0">
                <a:solidFill>
                  <a:schemeClr val="accent5">
                    <a:lumMod val="75000"/>
                  </a:schemeClr>
                </a:solidFill>
              </a:rPr>
              <a:t>Never give out personal information like your name, address, or phone number to unknown adults.</a:t>
            </a:r>
          </a:p>
          <a:p>
            <a:endParaRPr lang="en-US" dirty="0"/>
          </a:p>
        </p:txBody>
      </p:sp>
      <p:pic>
        <p:nvPicPr>
          <p:cNvPr id="11" name="Picture 10"/>
          <p:cNvPicPr>
            <a:picLocks noChangeAspect="1"/>
          </p:cNvPicPr>
          <p:nvPr/>
        </p:nvPicPr>
        <p:blipFill>
          <a:blip r:embed="rId7"/>
          <a:stretch>
            <a:fillRect/>
          </a:stretch>
        </p:blipFill>
        <p:spPr>
          <a:xfrm>
            <a:off x="6755169" y="3185942"/>
            <a:ext cx="1553868" cy="3383105"/>
          </a:xfrm>
          <a:prstGeom prst="rect">
            <a:avLst/>
          </a:prstGeom>
        </p:spPr>
      </p:pic>
    </p:spTree>
    <p:extLst>
      <p:ext uri="{BB962C8B-B14F-4D97-AF65-F5344CB8AC3E}">
        <p14:creationId xmlns:p14="http://schemas.microsoft.com/office/powerpoint/2010/main" val="144160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3"/>
          <p:cNvPicPr>
            <a:picLocks noChangeAspect="1"/>
          </p:cNvPicPr>
          <p:nvPr/>
        </p:nvPicPr>
        <p:blipFill>
          <a:blip r:embed="rId3" cstate="email">
            <a:extLst>
              <a:ext uri="{28A0092B-C50C-407E-A947-70E740481C1C}">
                <a14:useLocalDpi xmlns:a14="http://schemas.microsoft.com/office/drawing/2010/main"/>
              </a:ext>
            </a:extLst>
          </a:blip>
          <a:srcRect l="119" r="119"/>
          <a:stretch>
            <a:fillRect/>
          </a:stretch>
        </p:blipFill>
        <p:spPr>
          <a:xfrm>
            <a:off x="131118" y="1877336"/>
            <a:ext cx="8888192" cy="3830835"/>
          </a:xfrm>
          <a:prstGeom prst="rect">
            <a:avLst/>
          </a:prstGeom>
        </p:spPr>
      </p:pic>
      <p:pic>
        <p:nvPicPr>
          <p:cNvPr id="6"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526924" y="984007"/>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Final Reminders</a:t>
            </a:r>
            <a:endParaRPr lang="en-US" sz="4000" dirty="0">
              <a:solidFill>
                <a:schemeClr val="accent5">
                  <a:lumMod val="75000"/>
                </a:schemeClr>
              </a:solidFill>
              <a:latin typeface="+mn-lt"/>
            </a:endParaRPr>
          </a:p>
        </p:txBody>
      </p:sp>
      <p:sp>
        <p:nvSpPr>
          <p:cNvPr id="14" name="Rounded Rectangle 13"/>
          <p:cNvSpPr/>
          <p:nvPr/>
        </p:nvSpPr>
        <p:spPr>
          <a:xfrm>
            <a:off x="4509080" y="2696689"/>
            <a:ext cx="4432071" cy="28735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Content Placeholder 2"/>
          <p:cNvSpPr txBox="1">
            <a:spLocks/>
          </p:cNvSpPr>
          <p:nvPr/>
        </p:nvSpPr>
        <p:spPr>
          <a:xfrm>
            <a:off x="4575214" y="2919196"/>
            <a:ext cx="4378047" cy="4038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smtClean="0">
                <a:solidFill>
                  <a:schemeClr val="accent5">
                    <a:lumMod val="75000"/>
                  </a:schemeClr>
                </a:solidFill>
              </a:rPr>
              <a:t>Always be respectful and alert.</a:t>
            </a:r>
          </a:p>
          <a:p>
            <a:r>
              <a:rPr lang="en-US" sz="2000" dirty="0" smtClean="0">
                <a:solidFill>
                  <a:schemeClr val="accent5">
                    <a:lumMod val="75000"/>
                  </a:schemeClr>
                </a:solidFill>
              </a:rPr>
              <a:t>Pay attention 100% when at your post.</a:t>
            </a:r>
          </a:p>
          <a:p>
            <a:r>
              <a:rPr lang="en-US" sz="2000" dirty="0" smtClean="0">
                <a:solidFill>
                  <a:schemeClr val="accent5">
                    <a:lumMod val="75000"/>
                  </a:schemeClr>
                </a:solidFill>
              </a:rPr>
              <a:t>Never allow yourself to get angry with others.</a:t>
            </a:r>
          </a:p>
          <a:p>
            <a:r>
              <a:rPr lang="en-US" sz="2000" dirty="0" smtClean="0">
                <a:solidFill>
                  <a:schemeClr val="accent5">
                    <a:lumMod val="75000"/>
                  </a:schemeClr>
                </a:solidFill>
              </a:rPr>
              <a:t>Look to adults to handle issues beyond your control.</a:t>
            </a:r>
          </a:p>
          <a:p>
            <a:r>
              <a:rPr lang="en-US" sz="2000" dirty="0" smtClean="0">
                <a:solidFill>
                  <a:schemeClr val="accent5">
                    <a:lumMod val="75000"/>
                  </a:schemeClr>
                </a:solidFill>
              </a:rPr>
              <a:t>Be proud of your role.</a:t>
            </a:r>
          </a:p>
          <a:p>
            <a:endParaRPr lang="en-US" dirty="0"/>
          </a:p>
        </p:txBody>
      </p:sp>
    </p:spTree>
    <p:extLst>
      <p:ext uri="{BB962C8B-B14F-4D97-AF65-F5344CB8AC3E}">
        <p14:creationId xmlns:p14="http://schemas.microsoft.com/office/powerpoint/2010/main" val="2858396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874099" y="952562"/>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The Pledge</a:t>
            </a:r>
            <a:endParaRPr lang="en-US" sz="4000" dirty="0">
              <a:solidFill>
                <a:schemeClr val="accent5">
                  <a:lumMod val="75000"/>
                </a:schemeClr>
              </a:solidFill>
              <a:latin typeface="+mn-lt"/>
            </a:endParaRPr>
          </a:p>
        </p:txBody>
      </p:sp>
      <p:sp>
        <p:nvSpPr>
          <p:cNvPr id="12" name="Content Placeholder 2"/>
          <p:cNvSpPr txBox="1">
            <a:spLocks/>
          </p:cNvSpPr>
          <p:nvPr/>
        </p:nvSpPr>
        <p:spPr>
          <a:xfrm>
            <a:off x="264573" y="1937464"/>
            <a:ext cx="5519011" cy="322836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buFont typeface="Arial" panose="020B0604020202020204" pitchFamily="34" charset="0"/>
              <a:buNone/>
            </a:pPr>
            <a:r>
              <a:rPr lang="en-US" b="1" dirty="0" smtClean="0">
                <a:solidFill>
                  <a:schemeClr val="accent5">
                    <a:lumMod val="75000"/>
                  </a:schemeClr>
                </a:solidFill>
              </a:rPr>
              <a:t>I promise to do my best to:</a:t>
            </a:r>
          </a:p>
          <a:p>
            <a:pPr lvl="2"/>
            <a:r>
              <a:rPr lang="en-US" sz="2000" dirty="0" smtClean="0">
                <a:solidFill>
                  <a:schemeClr val="accent5">
                    <a:lumMod val="75000"/>
                  </a:schemeClr>
                </a:solidFill>
              </a:rPr>
              <a:t>Report for duty on time,</a:t>
            </a:r>
          </a:p>
          <a:p>
            <a:pPr lvl="2"/>
            <a:r>
              <a:rPr lang="en-US" sz="2000" dirty="0" smtClean="0">
                <a:solidFill>
                  <a:schemeClr val="accent5">
                    <a:lumMod val="75000"/>
                  </a:schemeClr>
                </a:solidFill>
              </a:rPr>
              <a:t>Perform my duties faithfully,</a:t>
            </a:r>
          </a:p>
          <a:p>
            <a:pPr lvl="2"/>
            <a:r>
              <a:rPr lang="en-US" sz="2000" dirty="0" smtClean="0">
                <a:solidFill>
                  <a:schemeClr val="accent5">
                    <a:lumMod val="75000"/>
                  </a:schemeClr>
                </a:solidFill>
              </a:rPr>
              <a:t>Strive to prevent injuries, always setting a good example myself,</a:t>
            </a:r>
          </a:p>
          <a:p>
            <a:pPr lvl="2"/>
            <a:r>
              <a:rPr lang="en-US" sz="2000" dirty="0" smtClean="0">
                <a:solidFill>
                  <a:schemeClr val="accent5">
                    <a:lumMod val="75000"/>
                  </a:schemeClr>
                </a:solidFill>
              </a:rPr>
              <a:t>Obey my teachers and officers of the patrol,</a:t>
            </a:r>
          </a:p>
          <a:p>
            <a:pPr lvl="2"/>
            <a:r>
              <a:rPr lang="en-US" sz="2000" dirty="0" smtClean="0">
                <a:solidFill>
                  <a:schemeClr val="accent5">
                    <a:lumMod val="75000"/>
                  </a:schemeClr>
                </a:solidFill>
              </a:rPr>
              <a:t>Report dangerous student practices,</a:t>
            </a:r>
          </a:p>
          <a:p>
            <a:pPr lvl="2"/>
            <a:r>
              <a:rPr lang="en-US" sz="2000" dirty="0" smtClean="0">
                <a:solidFill>
                  <a:schemeClr val="accent5">
                    <a:lumMod val="75000"/>
                  </a:schemeClr>
                </a:solidFill>
              </a:rPr>
              <a:t>Strive to earn the respect of fellow students.</a:t>
            </a:r>
            <a:endParaRPr lang="en-US" sz="2000" dirty="0">
              <a:solidFill>
                <a:schemeClr val="accent5">
                  <a:lumMod val="75000"/>
                </a:schemeClr>
              </a:solidFill>
            </a:endParaRPr>
          </a:p>
        </p:txBody>
      </p:sp>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03011">
            <a:off x="5082001" y="3918871"/>
            <a:ext cx="3670663" cy="2156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711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995" y="2346036"/>
            <a:ext cx="8857079" cy="2660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6000" dirty="0" smtClean="0">
                <a:solidFill>
                  <a:schemeClr val="accent5">
                    <a:lumMod val="75000"/>
                  </a:schemeClr>
                </a:solidFill>
                <a:latin typeface="+mn-lt"/>
              </a:rPr>
              <a:t>CONGRATULATIONS</a:t>
            </a:r>
            <a:br>
              <a:rPr lang="en-US" sz="6000" dirty="0" smtClean="0">
                <a:solidFill>
                  <a:schemeClr val="accent5">
                    <a:lumMod val="75000"/>
                  </a:schemeClr>
                </a:solidFill>
                <a:latin typeface="+mn-lt"/>
              </a:rPr>
            </a:br>
            <a:r>
              <a:rPr lang="en-US" sz="6000" dirty="0" smtClean="0">
                <a:solidFill>
                  <a:schemeClr val="accent5">
                    <a:lumMod val="75000"/>
                  </a:schemeClr>
                </a:solidFill>
                <a:latin typeface="+mn-lt"/>
              </a:rPr>
              <a:t>&amp; GOOD LUCK!</a:t>
            </a:r>
            <a:endParaRPr lang="en-US" sz="6000" dirty="0">
              <a:solidFill>
                <a:schemeClr val="accent5">
                  <a:lumMod val="75000"/>
                </a:schemeClr>
              </a:solidFill>
              <a:latin typeface="+mn-lt"/>
            </a:endParaRPr>
          </a:p>
        </p:txBody>
      </p:sp>
    </p:spTree>
    <p:extLst>
      <p:ext uri="{BB962C8B-B14F-4D97-AF65-F5344CB8AC3E}">
        <p14:creationId xmlns:p14="http://schemas.microsoft.com/office/powerpoint/2010/main" val="276599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Rectangle 2"/>
          <p:cNvSpPr/>
          <p:nvPr/>
        </p:nvSpPr>
        <p:spPr>
          <a:xfrm>
            <a:off x="324686" y="737996"/>
            <a:ext cx="4286366" cy="1077218"/>
          </a:xfrm>
          <a:prstGeom prst="rect">
            <a:avLst/>
          </a:prstGeom>
        </p:spPr>
        <p:txBody>
          <a:bodyPr wrap="none">
            <a:spAutoFit/>
          </a:bodyPr>
          <a:lstStyle/>
          <a:p>
            <a:r>
              <a:rPr lang="en-US" sz="3200" dirty="0" smtClean="0">
                <a:solidFill>
                  <a:schemeClr val="accent5">
                    <a:lumMod val="75000"/>
                  </a:schemeClr>
                </a:solidFill>
              </a:rPr>
              <a:t>Welcome to the</a:t>
            </a:r>
          </a:p>
          <a:p>
            <a:r>
              <a:rPr lang="en-US" sz="3200" dirty="0" smtClean="0">
                <a:solidFill>
                  <a:schemeClr val="accent5">
                    <a:lumMod val="75000"/>
                  </a:schemeClr>
                </a:solidFill>
              </a:rPr>
              <a:t>AAA School Safety Patrol</a:t>
            </a:r>
            <a:endParaRPr lang="en-US" sz="3200" dirty="0">
              <a:solidFill>
                <a:schemeClr val="accent5">
                  <a:lumMod val="75000"/>
                </a:schemeClr>
              </a:solidFill>
            </a:endParaRPr>
          </a:p>
        </p:txBody>
      </p:sp>
      <p:sp>
        <p:nvSpPr>
          <p:cNvPr id="17" name="Content Placeholder 4"/>
          <p:cNvSpPr txBox="1">
            <a:spLocks/>
          </p:cNvSpPr>
          <p:nvPr/>
        </p:nvSpPr>
        <p:spPr>
          <a:xfrm>
            <a:off x="875092" y="2261888"/>
            <a:ext cx="7404653" cy="40386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a:buFont typeface="Arial" panose="020B0604020202020204" pitchFamily="34" charset="0"/>
              <a:buNone/>
            </a:pPr>
            <a:r>
              <a:rPr lang="en-US" sz="2800" dirty="0" smtClean="0">
                <a:solidFill>
                  <a:schemeClr val="accent5">
                    <a:lumMod val="75000"/>
                  </a:schemeClr>
                </a:solidFill>
              </a:rPr>
              <a:t>You are now an important part of a group of 679,000 patrollers nationwide.</a:t>
            </a:r>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92498" y="3342809"/>
            <a:ext cx="5169839" cy="2519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313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Rectangle 2"/>
          <p:cNvSpPr/>
          <p:nvPr/>
        </p:nvSpPr>
        <p:spPr>
          <a:xfrm>
            <a:off x="812303" y="918563"/>
            <a:ext cx="2796407" cy="707886"/>
          </a:xfrm>
          <a:prstGeom prst="rect">
            <a:avLst/>
          </a:prstGeom>
        </p:spPr>
        <p:txBody>
          <a:bodyPr wrap="none">
            <a:spAutoFit/>
          </a:bodyPr>
          <a:lstStyle/>
          <a:p>
            <a:r>
              <a:rPr lang="en-US" sz="4000" dirty="0" smtClean="0">
                <a:solidFill>
                  <a:schemeClr val="accent5">
                    <a:lumMod val="75000"/>
                  </a:schemeClr>
                </a:solidFill>
              </a:rPr>
              <a:t>The Uniform</a:t>
            </a:r>
            <a:endParaRPr lang="en-US" sz="4000" dirty="0">
              <a:solidFill>
                <a:schemeClr val="accent5">
                  <a:lumMod val="75000"/>
                </a:schemeClr>
              </a:solidFill>
            </a:endParaRPr>
          </a:p>
        </p:txBody>
      </p:sp>
      <p:sp>
        <p:nvSpPr>
          <p:cNvPr id="12" name="Content Placeholder 2"/>
          <p:cNvSpPr txBox="1">
            <a:spLocks/>
          </p:cNvSpPr>
          <p:nvPr/>
        </p:nvSpPr>
        <p:spPr>
          <a:xfrm>
            <a:off x="812303" y="2163053"/>
            <a:ext cx="3922274"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buFont typeface="Arial" panose="020B0604020202020204" pitchFamily="34" charset="0"/>
              <a:buNone/>
            </a:pPr>
            <a:r>
              <a:rPr lang="en-US" sz="2000" dirty="0" smtClean="0">
                <a:solidFill>
                  <a:schemeClr val="accent5">
                    <a:lumMod val="75000"/>
                  </a:schemeClr>
                </a:solidFill>
              </a:rPr>
              <a:t>The Patroller uniform is composed of a belt and badge:</a:t>
            </a:r>
          </a:p>
          <a:p>
            <a:r>
              <a:rPr lang="en-US" sz="2000" dirty="0" smtClean="0">
                <a:solidFill>
                  <a:schemeClr val="accent5">
                    <a:lumMod val="75000"/>
                  </a:schemeClr>
                </a:solidFill>
              </a:rPr>
              <a:t>Belts should be worn over the right shoulder and buckled in the front.</a:t>
            </a:r>
          </a:p>
          <a:p>
            <a:r>
              <a:rPr lang="en-US" sz="2000" dirty="0" smtClean="0">
                <a:solidFill>
                  <a:schemeClr val="accent5">
                    <a:lumMod val="75000"/>
                  </a:schemeClr>
                </a:solidFill>
              </a:rPr>
              <a:t>Badge should be pinned on shoulder strap at chest level.</a:t>
            </a:r>
          </a:p>
          <a:p>
            <a:r>
              <a:rPr lang="en-US" sz="2000" dirty="0" smtClean="0">
                <a:solidFill>
                  <a:schemeClr val="accent5">
                    <a:lumMod val="75000"/>
                  </a:schemeClr>
                </a:solidFill>
              </a:rPr>
              <a:t>Only remove badge if belt is being cleaned (constant removing can break the pin).</a:t>
            </a:r>
            <a:endParaRPr lang="en-US" sz="2000" dirty="0">
              <a:solidFill>
                <a:schemeClr val="accent5">
                  <a:lumMod val="75000"/>
                </a:schemeClr>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1347">
            <a:off x="5157181" y="2173852"/>
            <a:ext cx="3001322" cy="4001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1518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898616" y="603441"/>
            <a:ext cx="7886700" cy="1325563"/>
          </a:xfrm>
        </p:spPr>
        <p:txBody>
          <a:bodyPr>
            <a:normAutofit/>
          </a:bodyPr>
          <a:lstStyle/>
          <a:p>
            <a:r>
              <a:rPr lang="en-US" sz="4000" dirty="0" smtClean="0">
                <a:solidFill>
                  <a:schemeClr val="accent5">
                    <a:lumMod val="75000"/>
                  </a:schemeClr>
                </a:solidFill>
                <a:latin typeface="+mn-lt"/>
              </a:rPr>
              <a:t>The Uniform</a:t>
            </a:r>
            <a:endParaRPr lang="en-US" sz="4000" dirty="0">
              <a:solidFill>
                <a:schemeClr val="accent5">
                  <a:lumMod val="75000"/>
                </a:schemeClr>
              </a:solidFill>
              <a:latin typeface="+mn-lt"/>
            </a:endParaRPr>
          </a:p>
        </p:txBody>
      </p:sp>
      <p:sp>
        <p:nvSpPr>
          <p:cNvPr id="10" name="Content Placeholder 2"/>
          <p:cNvSpPr txBox="1">
            <a:spLocks/>
          </p:cNvSpPr>
          <p:nvPr/>
        </p:nvSpPr>
        <p:spPr>
          <a:xfrm>
            <a:off x="898616" y="2438930"/>
            <a:ext cx="3939162"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buFont typeface="Arial" panose="020B0604020202020204" pitchFamily="34" charset="0"/>
              <a:buNone/>
            </a:pPr>
            <a:r>
              <a:rPr lang="en-US" sz="2000" dirty="0" smtClean="0">
                <a:solidFill>
                  <a:schemeClr val="accent5">
                    <a:lumMod val="75000"/>
                  </a:schemeClr>
                </a:solidFill>
              </a:rPr>
              <a:t>Why is the belt worn this way?</a:t>
            </a:r>
          </a:p>
          <a:p>
            <a:r>
              <a:rPr lang="en-US" sz="2000" dirty="0" smtClean="0">
                <a:solidFill>
                  <a:schemeClr val="accent5">
                    <a:lumMod val="75000"/>
                  </a:schemeClr>
                </a:solidFill>
              </a:rPr>
              <a:t>The words “Safety Patrol” should be positioned on your back so anyone behind you can identify you as part of the patrol.</a:t>
            </a:r>
          </a:p>
          <a:p>
            <a:r>
              <a:rPr lang="en-US" sz="2000" dirty="0" smtClean="0">
                <a:solidFill>
                  <a:schemeClr val="accent5">
                    <a:lumMod val="75000"/>
                  </a:schemeClr>
                </a:solidFill>
              </a:rPr>
              <a:t>The badge on the front shows anyone facing you that you are part of the patrol.</a:t>
            </a:r>
            <a:endParaRPr lang="en-US" sz="2000" dirty="0">
              <a:solidFill>
                <a:schemeClr val="accent5">
                  <a:lumMod val="75000"/>
                </a:scheme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4503" y="2177514"/>
            <a:ext cx="3153028" cy="3952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6196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Title 1"/>
          <p:cNvSpPr txBox="1">
            <a:spLocks/>
          </p:cNvSpPr>
          <p:nvPr/>
        </p:nvSpPr>
        <p:spPr>
          <a:xfrm>
            <a:off x="-1427877" y="594326"/>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chemeClr val="accent5">
                    <a:lumMod val="75000"/>
                  </a:schemeClr>
                </a:solidFill>
                <a:effectLst/>
                <a:uLnTx/>
                <a:uFillTx/>
                <a:latin typeface="+mn-lt"/>
                <a:ea typeface="+mj-ea"/>
                <a:cs typeface="+mj-cs"/>
              </a:rPr>
              <a:t>Folding the Patrol Belt</a:t>
            </a:r>
            <a:endParaRPr kumimoji="0" lang="en-US" sz="3600" i="0" u="none" strike="noStrike" kern="1200" cap="none" spc="0" normalizeH="0" baseline="0" noProof="0" dirty="0">
              <a:ln>
                <a:noFill/>
              </a:ln>
              <a:solidFill>
                <a:schemeClr val="accent5">
                  <a:lumMod val="75000"/>
                </a:schemeClr>
              </a:solidFill>
              <a:effectLst/>
              <a:uLnTx/>
              <a:uFillTx/>
              <a:latin typeface="+mn-lt"/>
              <a:ea typeface="+mj-ea"/>
              <a:cs typeface="+mj-cs"/>
            </a:endParaRPr>
          </a:p>
        </p:txBody>
      </p:sp>
      <p:pic>
        <p:nvPicPr>
          <p:cNvPr id="2" name="Picture 1"/>
          <p:cNvPicPr>
            <a:picLocks noChangeAspect="1"/>
          </p:cNvPicPr>
          <p:nvPr/>
        </p:nvPicPr>
        <p:blipFill>
          <a:blip r:embed="rId7"/>
          <a:stretch>
            <a:fillRect/>
          </a:stretch>
        </p:blipFill>
        <p:spPr>
          <a:xfrm>
            <a:off x="2220686" y="2019490"/>
            <a:ext cx="4722510" cy="4608321"/>
          </a:xfrm>
          <a:prstGeom prst="rect">
            <a:avLst/>
          </a:prstGeom>
        </p:spPr>
      </p:pic>
    </p:spTree>
    <p:extLst>
      <p:ext uri="{BB962C8B-B14F-4D97-AF65-F5344CB8AC3E}">
        <p14:creationId xmlns:p14="http://schemas.microsoft.com/office/powerpoint/2010/main" val="1697445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1129327" y="1005758"/>
            <a:ext cx="7406640" cy="135636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smtClean="0">
                <a:solidFill>
                  <a:schemeClr val="accent5">
                    <a:lumMod val="75000"/>
                  </a:schemeClr>
                </a:solidFill>
                <a:latin typeface="+mn-lt"/>
              </a:rPr>
              <a:t>The Goal</a:t>
            </a:r>
            <a:endParaRPr lang="en-US" sz="4400" dirty="0">
              <a:solidFill>
                <a:schemeClr val="accent5">
                  <a:lumMod val="75000"/>
                </a:schemeClr>
              </a:solidFill>
              <a:latin typeface="+mn-lt"/>
            </a:endParaRPr>
          </a:p>
        </p:txBody>
      </p:sp>
      <p:sp>
        <p:nvSpPr>
          <p:cNvPr id="10" name="Content Placeholder 2"/>
          <p:cNvSpPr txBox="1">
            <a:spLocks/>
          </p:cNvSpPr>
          <p:nvPr/>
        </p:nvSpPr>
        <p:spPr>
          <a:xfrm>
            <a:off x="1257308" y="2049272"/>
            <a:ext cx="7150677"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a:buFont typeface="Arial" panose="020B0604020202020204" pitchFamily="34" charset="0"/>
              <a:buNone/>
            </a:pPr>
            <a:r>
              <a:rPr lang="en-US" sz="2400" dirty="0" smtClean="0">
                <a:solidFill>
                  <a:schemeClr val="accent5">
                    <a:lumMod val="75000"/>
                  </a:schemeClr>
                </a:solidFill>
              </a:rPr>
              <a:t>To create a safe school environment by identifying safety hazards and being willing to help those in need.</a:t>
            </a:r>
            <a:endParaRPr lang="en-US" sz="2400" dirty="0">
              <a:solidFill>
                <a:schemeClr val="accent5">
                  <a:lumMod val="75000"/>
                </a:schemeClr>
              </a:solidFill>
            </a:endParaRPr>
          </a:p>
        </p:txBody>
      </p:sp>
      <p:pic>
        <p:nvPicPr>
          <p:cNvPr id="11" name="Picture 2" descr="AAA's School Safety Patrol: Saving Lives for 95 Years | School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0219" y="3112955"/>
            <a:ext cx="6284854" cy="2943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27212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itle 1"/>
          <p:cNvSpPr txBox="1">
            <a:spLocks/>
          </p:cNvSpPr>
          <p:nvPr/>
        </p:nvSpPr>
        <p:spPr>
          <a:xfrm>
            <a:off x="722101" y="795836"/>
            <a:ext cx="7406640"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What is a </a:t>
            </a:r>
          </a:p>
          <a:p>
            <a:r>
              <a:rPr lang="en-US" sz="4000" dirty="0" smtClean="0">
                <a:solidFill>
                  <a:schemeClr val="accent5">
                    <a:lumMod val="75000"/>
                  </a:schemeClr>
                </a:solidFill>
                <a:latin typeface="+mn-lt"/>
              </a:rPr>
              <a:t>safety hazard?</a:t>
            </a:r>
            <a:endParaRPr lang="en-US" sz="4000" dirty="0">
              <a:solidFill>
                <a:schemeClr val="accent5">
                  <a:lumMod val="75000"/>
                </a:schemeClr>
              </a:solidFill>
              <a:latin typeface="+mn-lt"/>
            </a:endParaRPr>
          </a:p>
        </p:txBody>
      </p:sp>
      <p:sp>
        <p:nvSpPr>
          <p:cNvPr id="10" name="Content Placeholder 2"/>
          <p:cNvSpPr txBox="1">
            <a:spLocks/>
          </p:cNvSpPr>
          <p:nvPr/>
        </p:nvSpPr>
        <p:spPr>
          <a:xfrm>
            <a:off x="722101" y="2192234"/>
            <a:ext cx="4964596" cy="402336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200" dirty="0" smtClean="0">
                <a:solidFill>
                  <a:schemeClr val="accent5">
                    <a:lumMod val="75000"/>
                  </a:schemeClr>
                </a:solidFill>
              </a:rPr>
              <a:t>A spill on the floor</a:t>
            </a:r>
          </a:p>
          <a:p>
            <a:r>
              <a:rPr lang="en-US" sz="2200" dirty="0" smtClean="0">
                <a:solidFill>
                  <a:schemeClr val="accent5">
                    <a:lumMod val="75000"/>
                  </a:schemeClr>
                </a:solidFill>
              </a:rPr>
              <a:t>A bee or wasp nest on the playground</a:t>
            </a:r>
          </a:p>
          <a:p>
            <a:r>
              <a:rPr lang="en-US" sz="2200" dirty="0" smtClean="0">
                <a:solidFill>
                  <a:schemeClr val="accent5">
                    <a:lumMod val="75000"/>
                  </a:schemeClr>
                </a:solidFill>
              </a:rPr>
              <a:t>Running in the halls</a:t>
            </a:r>
          </a:p>
          <a:p>
            <a:r>
              <a:rPr lang="en-US" sz="2200" dirty="0" smtClean="0">
                <a:solidFill>
                  <a:schemeClr val="accent5">
                    <a:lumMod val="75000"/>
                  </a:schemeClr>
                </a:solidFill>
              </a:rPr>
              <a:t>A stranger that doesn’t belong at the bus stop or near school</a:t>
            </a:r>
          </a:p>
          <a:p>
            <a:r>
              <a:rPr lang="en-US" sz="2200" dirty="0" smtClean="0">
                <a:solidFill>
                  <a:schemeClr val="accent5">
                    <a:lumMod val="75000"/>
                  </a:schemeClr>
                </a:solidFill>
              </a:rPr>
              <a:t>A fight amongst students</a:t>
            </a:r>
          </a:p>
          <a:p>
            <a:r>
              <a:rPr lang="en-US" sz="2200" dirty="0" smtClean="0">
                <a:solidFill>
                  <a:schemeClr val="accent5">
                    <a:lumMod val="75000"/>
                  </a:schemeClr>
                </a:solidFill>
              </a:rPr>
              <a:t>An animal that looks sick or isn’t normally around</a:t>
            </a:r>
          </a:p>
          <a:p>
            <a:r>
              <a:rPr lang="en-US" sz="2200" dirty="0" smtClean="0">
                <a:solidFill>
                  <a:schemeClr val="accent5">
                    <a:lumMod val="75000"/>
                  </a:schemeClr>
                </a:solidFill>
              </a:rPr>
              <a:t>Rough housing at the bus stop</a:t>
            </a:r>
            <a:endParaRPr lang="en-US" sz="2200" dirty="0">
              <a:solidFill>
                <a:schemeClr val="accent5">
                  <a:lumMod val="75000"/>
                </a:schemeClr>
              </a:solidFill>
            </a:endParaRPr>
          </a:p>
        </p:txBody>
      </p:sp>
      <p:pic>
        <p:nvPicPr>
          <p:cNvPr id="11" name="Picture 4" descr="OSHA Caution Folding Wet Floor Sig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66904" y="2808695"/>
            <a:ext cx="2144280" cy="368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54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Title 1"/>
          <p:cNvSpPr txBox="1">
            <a:spLocks/>
          </p:cNvSpPr>
          <p:nvPr/>
        </p:nvSpPr>
        <p:spPr>
          <a:xfrm>
            <a:off x="433232" y="676480"/>
            <a:ext cx="7594023" cy="13563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solidFill>
                  <a:schemeClr val="accent5">
                    <a:lumMod val="75000"/>
                  </a:schemeClr>
                </a:solidFill>
                <a:latin typeface="+mn-lt"/>
              </a:rPr>
              <a:t>What to do in an</a:t>
            </a:r>
          </a:p>
          <a:p>
            <a:r>
              <a:rPr lang="en-US" sz="4000" dirty="0" smtClean="0">
                <a:solidFill>
                  <a:schemeClr val="accent5">
                    <a:lumMod val="75000"/>
                  </a:schemeClr>
                </a:solidFill>
                <a:latin typeface="+mn-lt"/>
              </a:rPr>
              <a:t>unsafe situation:</a:t>
            </a:r>
            <a:endParaRPr lang="en-US" sz="4000" dirty="0">
              <a:solidFill>
                <a:schemeClr val="accent5">
                  <a:lumMod val="75000"/>
                </a:schemeClr>
              </a:solidFill>
              <a:latin typeface="+mn-lt"/>
            </a:endParaRPr>
          </a:p>
        </p:txBody>
      </p:sp>
      <p:sp>
        <p:nvSpPr>
          <p:cNvPr id="16" name="Content Placeholder 2"/>
          <p:cNvSpPr txBox="1">
            <a:spLocks/>
          </p:cNvSpPr>
          <p:nvPr/>
        </p:nvSpPr>
        <p:spPr>
          <a:xfrm>
            <a:off x="457967" y="2242743"/>
            <a:ext cx="4838109" cy="4023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77190" indent="-342900">
              <a:buFont typeface="Arial" panose="020B0604020202020204" pitchFamily="34" charset="0"/>
              <a:buAutoNum type="arabicPeriod"/>
            </a:pPr>
            <a:r>
              <a:rPr lang="en-US" sz="2400" dirty="0" smtClean="0">
                <a:solidFill>
                  <a:schemeClr val="accent5">
                    <a:lumMod val="75000"/>
                  </a:schemeClr>
                </a:solidFill>
              </a:rPr>
              <a:t>Use your best judgment.</a:t>
            </a:r>
          </a:p>
          <a:p>
            <a:pPr marL="377190" indent="-342900">
              <a:buFont typeface="Arial" panose="020B0604020202020204" pitchFamily="34" charset="0"/>
              <a:buAutoNum type="arabicPeriod"/>
            </a:pPr>
            <a:r>
              <a:rPr lang="en-US" sz="2400" dirty="0" smtClean="0">
                <a:solidFill>
                  <a:schemeClr val="accent5">
                    <a:lumMod val="75000"/>
                  </a:schemeClr>
                </a:solidFill>
              </a:rPr>
              <a:t>Find the nearest adult and ask for help.</a:t>
            </a:r>
          </a:p>
          <a:p>
            <a:pPr marL="377190" indent="-342900">
              <a:buFont typeface="Arial" panose="020B0604020202020204" pitchFamily="34" charset="0"/>
              <a:buAutoNum type="arabicPeriod"/>
            </a:pPr>
            <a:r>
              <a:rPr lang="en-US" sz="2400" dirty="0" smtClean="0">
                <a:solidFill>
                  <a:schemeClr val="accent5">
                    <a:lumMod val="75000"/>
                  </a:schemeClr>
                </a:solidFill>
              </a:rPr>
              <a:t>If there’s not an adult nearby, stay with the student(s) in trouble and ask a peer to get an adult.</a:t>
            </a:r>
          </a:p>
          <a:p>
            <a:pPr lvl="2"/>
            <a:r>
              <a:rPr lang="en-US" sz="2400" dirty="0" smtClean="0">
                <a:solidFill>
                  <a:schemeClr val="accent5">
                    <a:lumMod val="75000"/>
                  </a:schemeClr>
                </a:solidFill>
              </a:rPr>
              <a:t>For example: a student falls, hurts their ankle, and cannot walk</a:t>
            </a:r>
            <a:endParaRPr lang="en-US" sz="2400" dirty="0">
              <a:solidFill>
                <a:schemeClr val="accent5">
                  <a:lumMod val="75000"/>
                </a:schemeClr>
              </a:solidFill>
            </a:endParaRPr>
          </a:p>
        </p:txBody>
      </p:sp>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675209" flipH="1">
            <a:off x="5873670" y="3448740"/>
            <a:ext cx="2718366" cy="2882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603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1830</Words>
  <Application>Microsoft Office PowerPoint</Application>
  <PresentationFormat>On-screen Show (4:3)</PresentationFormat>
  <Paragraphs>209</Paragraphs>
  <Slides>26</Slides>
  <Notes>26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Corbel</vt:lpstr>
      <vt:lpstr>Office Theme</vt:lpstr>
      <vt:lpstr>AAA School Safety Patrol  Patroller Training </vt:lpstr>
      <vt:lpstr>PowerPoint Presentation</vt:lpstr>
      <vt:lpstr>PowerPoint Presentation</vt:lpstr>
      <vt:lpstr>PowerPoint Presentation</vt:lpstr>
      <vt:lpstr>The Uniform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 &amp;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Weir, Sara</dc:creator>
  <cp:lastModifiedBy>Weir, Sara</cp:lastModifiedBy>
  <cp:revision>34</cp:revision>
  <dcterms:created xsi:type="dcterms:W3CDTF">2021-08-18T16:43:02Z</dcterms:created>
  <dcterms:modified xsi:type="dcterms:W3CDTF">2022-11-16T17:28:58Z</dcterms:modified>
</cp:coreProperties>
</file>