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2" r:id="rId1"/>
  </p:sldMasterIdLst>
  <p:notesMasterIdLst>
    <p:notesMasterId r:id="rId40"/>
  </p:notesMasterIdLst>
  <p:sldIdLst>
    <p:sldId id="292" r:id="rId2"/>
    <p:sldId id="382" r:id="rId3"/>
    <p:sldId id="293" r:id="rId4"/>
    <p:sldId id="294" r:id="rId5"/>
    <p:sldId id="303" r:id="rId6"/>
    <p:sldId id="359" r:id="rId7"/>
    <p:sldId id="305" r:id="rId8"/>
    <p:sldId id="306" r:id="rId9"/>
    <p:sldId id="336" r:id="rId10"/>
    <p:sldId id="337" r:id="rId11"/>
    <p:sldId id="383" r:id="rId12"/>
    <p:sldId id="332" r:id="rId13"/>
    <p:sldId id="333" r:id="rId14"/>
    <p:sldId id="360" r:id="rId15"/>
    <p:sldId id="361" r:id="rId16"/>
    <p:sldId id="371" r:id="rId17"/>
    <p:sldId id="384" r:id="rId18"/>
    <p:sldId id="265" r:id="rId19"/>
    <p:sldId id="299" r:id="rId20"/>
    <p:sldId id="338" r:id="rId21"/>
    <p:sldId id="353" r:id="rId22"/>
    <p:sldId id="370" r:id="rId23"/>
    <p:sldId id="385" r:id="rId24"/>
    <p:sldId id="374" r:id="rId25"/>
    <p:sldId id="369" r:id="rId26"/>
    <p:sldId id="373" r:id="rId27"/>
    <p:sldId id="377" r:id="rId28"/>
    <p:sldId id="376" r:id="rId29"/>
    <p:sldId id="375" r:id="rId30"/>
    <p:sldId id="342" r:id="rId31"/>
    <p:sldId id="341" r:id="rId32"/>
    <p:sldId id="378" r:id="rId33"/>
    <p:sldId id="379" r:id="rId34"/>
    <p:sldId id="380" r:id="rId35"/>
    <p:sldId id="381" r:id="rId36"/>
    <p:sldId id="350" r:id="rId37"/>
    <p:sldId id="270" r:id="rId38"/>
    <p:sldId id="345"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67647" autoAdjust="0"/>
  </p:normalViewPr>
  <p:slideViewPr>
    <p:cSldViewPr>
      <p:cViewPr varScale="1">
        <p:scale>
          <a:sx n="56" d="100"/>
          <a:sy n="56" d="100"/>
        </p:scale>
        <p:origin x="2208" y="43"/>
      </p:cViewPr>
      <p:guideLst>
        <p:guide orient="horz" pos="2160"/>
        <p:guide pos="2880"/>
      </p:guideLst>
    </p:cSldViewPr>
  </p:slideViewPr>
  <p:notesTextViewPr>
    <p:cViewPr>
      <p:scale>
        <a:sx n="1" d="1"/>
        <a:sy n="1" d="1"/>
      </p:scale>
      <p:origin x="0" y="0"/>
    </p:cViewPr>
  </p:notesTextViewPr>
  <p:sorterViewPr>
    <p:cViewPr>
      <p:scale>
        <a:sx n="100" d="100"/>
        <a:sy n="100" d="100"/>
      </p:scale>
      <p:origin x="0" y="-69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A5230800-0716-4324-B2DC-791CBB297DEB}" type="datetimeFigureOut">
              <a:rPr lang="en-US"/>
              <a:pPr>
                <a:defRPr/>
              </a:pPr>
              <a:t>11/21/2017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4550FF2-DB34-4C82-9976-AB256726BC04}" type="slidenum">
              <a:rPr lang="en-US"/>
              <a:pPr>
                <a:defRPr/>
              </a:pPr>
              <a:t>‹#›</a:t>
            </a:fld>
            <a:endParaRPr lang="en-US" dirty="0"/>
          </a:p>
        </p:txBody>
      </p:sp>
    </p:spTree>
    <p:extLst>
      <p:ext uri="{BB962C8B-B14F-4D97-AF65-F5344CB8AC3E}">
        <p14:creationId xmlns:p14="http://schemas.microsoft.com/office/powerpoint/2010/main" val="372598978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40F386-5CFC-439A-8962-5A86A150E6EA}" type="slidenum">
              <a:rPr lang="en-US">
                <a:solidFill>
                  <a:prstClr val="black"/>
                </a:solidFill>
              </a:rPr>
              <a:pPr/>
              <a:t>1</a:t>
            </a:fld>
            <a:endParaRPr lang="en-US" dirty="0">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dirty="0"/>
              <a:t>Welcome</a:t>
            </a:r>
          </a:p>
          <a:p>
            <a:r>
              <a:rPr lang="en-US" dirty="0" smtClean="0"/>
              <a:t>Introduce self</a:t>
            </a:r>
          </a:p>
          <a:p>
            <a:r>
              <a:rPr lang="en-US" dirty="0" smtClean="0"/>
              <a:t>Today we are going</a:t>
            </a:r>
            <a:r>
              <a:rPr lang="en-US" baseline="0" dirty="0" smtClean="0"/>
              <a:t> to hear about the history of the Safety Patrol Program, what it takes to be successful in the job and some reward programs.</a:t>
            </a:r>
            <a:endParaRPr lang="en-US" dirty="0"/>
          </a:p>
        </p:txBody>
      </p:sp>
    </p:spTree>
    <p:extLst>
      <p:ext uri="{BB962C8B-B14F-4D97-AF65-F5344CB8AC3E}">
        <p14:creationId xmlns:p14="http://schemas.microsoft.com/office/powerpoint/2010/main" val="1897835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fact, there are many people who started their first leadership role in the Safety Patrol and went on to do great things.</a:t>
            </a:r>
          </a:p>
          <a:p>
            <a:r>
              <a:rPr lang="en-US" sz="1200" b="0" i="0" u="none" strike="noStrike" kern="1200" baseline="0" dirty="0" smtClean="0">
                <a:solidFill>
                  <a:schemeClr val="tx1"/>
                </a:solidFill>
                <a:latin typeface="+mn-lt"/>
                <a:ea typeface="+mn-ea"/>
                <a:cs typeface="+mn-cs"/>
              </a:rPr>
              <a:t>Chief Justice Warren E. Burger Anthony M. Kennedy Stephen G. Breyer Clarence Thomas William J. Brennan, Jr.</a:t>
            </a:r>
          </a:p>
          <a:p>
            <a:r>
              <a:rPr lang="en-US" sz="1200" b="0" i="0" u="none" strike="noStrike" kern="1200" baseline="0" dirty="0" smtClean="0">
                <a:solidFill>
                  <a:schemeClr val="tx1"/>
                </a:solidFill>
                <a:latin typeface="+mn-lt"/>
                <a:ea typeface="+mn-ea"/>
                <a:cs typeface="+mn-cs"/>
              </a:rPr>
              <a:t>Joe Garagiola, Baseball Hall of Famer </a:t>
            </a:r>
          </a:p>
          <a:p>
            <a:r>
              <a:rPr lang="en-US" sz="1200" b="0" i="0" u="none" strike="noStrike" kern="1200" baseline="0" dirty="0" smtClean="0">
                <a:solidFill>
                  <a:schemeClr val="tx1"/>
                </a:solidFill>
                <a:latin typeface="+mn-lt"/>
                <a:ea typeface="+mn-ea"/>
                <a:cs typeface="+mn-cs"/>
              </a:rPr>
              <a:t>Tom </a:t>
            </a:r>
            <a:r>
              <a:rPr lang="en-US" sz="1200" b="0" i="0" u="none" strike="noStrike" kern="1200" baseline="0" dirty="0" err="1" smtClean="0">
                <a:solidFill>
                  <a:schemeClr val="tx1"/>
                </a:solidFill>
                <a:latin typeface="+mn-lt"/>
                <a:ea typeface="+mn-ea"/>
                <a:cs typeface="+mn-cs"/>
              </a:rPr>
              <a:t>Seaver</a:t>
            </a:r>
            <a:r>
              <a:rPr lang="en-US" sz="1200" b="0" i="0" u="none" strike="noStrike" kern="1200" baseline="0" dirty="0" smtClean="0">
                <a:solidFill>
                  <a:schemeClr val="tx1"/>
                </a:solidFill>
                <a:latin typeface="+mn-lt"/>
                <a:ea typeface="+mn-ea"/>
                <a:cs typeface="+mn-cs"/>
              </a:rPr>
              <a:t>, Baseball Hall of Famer </a:t>
            </a:r>
          </a:p>
          <a:p>
            <a:r>
              <a:rPr lang="en-US" sz="1200" b="0" i="0" u="none" strike="noStrike" kern="1200" baseline="0" dirty="0" smtClean="0">
                <a:solidFill>
                  <a:schemeClr val="tx1"/>
                </a:solidFill>
                <a:latin typeface="+mn-lt"/>
                <a:ea typeface="+mn-ea"/>
                <a:cs typeface="+mn-cs"/>
              </a:rPr>
              <a:t>Al </a:t>
            </a:r>
            <a:r>
              <a:rPr lang="en-US" sz="1200" b="0" i="0" u="none" strike="noStrike" kern="1200" baseline="0" dirty="0" err="1" smtClean="0">
                <a:solidFill>
                  <a:schemeClr val="tx1"/>
                </a:solidFill>
                <a:latin typeface="+mn-lt"/>
                <a:ea typeface="+mn-ea"/>
                <a:cs typeface="+mn-cs"/>
              </a:rPr>
              <a:t>Kaline</a:t>
            </a:r>
            <a:r>
              <a:rPr lang="en-US" sz="1200" b="0" i="0" u="none" strike="noStrike" kern="1200" baseline="0" dirty="0" smtClean="0">
                <a:solidFill>
                  <a:schemeClr val="tx1"/>
                </a:solidFill>
                <a:latin typeface="+mn-lt"/>
                <a:ea typeface="+mn-ea"/>
                <a:cs typeface="+mn-cs"/>
              </a:rPr>
              <a:t>, Baseball Hall of Famer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 want you to go home tonight and find out if anyone in your family was a Safety Patrol.  I bet you’ll be surprised to find out there are!</a:t>
            </a:r>
            <a:endParaRPr lang="en-US" dirty="0"/>
          </a:p>
        </p:txBody>
      </p:sp>
      <p:sp>
        <p:nvSpPr>
          <p:cNvPr id="4" name="Slide Number Placeholder 3"/>
          <p:cNvSpPr>
            <a:spLocks noGrp="1"/>
          </p:cNvSpPr>
          <p:nvPr>
            <p:ph type="sldNum" sz="quarter" idx="10"/>
          </p:nvPr>
        </p:nvSpPr>
        <p:spPr/>
        <p:txBody>
          <a:bodyPr/>
          <a:lstStyle/>
          <a:p>
            <a:fld id="{85FD4CC0-C767-4E86-8743-F25DE0B3231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636352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40F386-5CFC-439A-8962-5A86A150E6EA}" type="slidenum">
              <a:rPr lang="en-US">
                <a:solidFill>
                  <a:prstClr val="black"/>
                </a:solidFill>
              </a:rPr>
              <a:pPr/>
              <a:t>11</a:t>
            </a:fld>
            <a:endParaRPr lang="en-US" dirty="0">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dirty="0"/>
              <a:t>Welcome</a:t>
            </a:r>
          </a:p>
          <a:p>
            <a:r>
              <a:rPr lang="en-US" dirty="0" smtClean="0"/>
              <a:t>Introduce self</a:t>
            </a:r>
          </a:p>
          <a:p>
            <a:r>
              <a:rPr lang="en-US" dirty="0" smtClean="0"/>
              <a:t>Today we are going</a:t>
            </a:r>
            <a:r>
              <a:rPr lang="en-US" baseline="0" dirty="0" smtClean="0"/>
              <a:t> to hear about the history of the Safety Patrol Program, what it takes to be successful in the job and some reward programs.</a:t>
            </a:r>
            <a:endParaRPr lang="en-US" dirty="0"/>
          </a:p>
        </p:txBody>
      </p:sp>
    </p:spTree>
    <p:extLst>
      <p:ext uri="{BB962C8B-B14F-4D97-AF65-F5344CB8AC3E}">
        <p14:creationId xmlns:p14="http://schemas.microsoft.com/office/powerpoint/2010/main" val="3942325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40F386-5CFC-439A-8962-5A86A150E6EA}" type="slidenum">
              <a:rPr lang="en-US">
                <a:solidFill>
                  <a:prstClr val="black"/>
                </a:solidFill>
              </a:rPr>
              <a:pPr/>
              <a:t>12</a:t>
            </a:fld>
            <a:endParaRPr lang="en-US">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dirty="0" smtClean="0"/>
              <a:t>Just as the program has grown and changed, so has</a:t>
            </a:r>
            <a:r>
              <a:rPr lang="en-US" baseline="0" dirty="0" smtClean="0"/>
              <a:t> the belt.</a:t>
            </a:r>
          </a:p>
          <a:p>
            <a:r>
              <a:rPr lang="en-US" baseline="0" dirty="0" smtClean="0"/>
              <a:t>It started as a white, very thin plastic belt that clasped in the front with a metal buckle.</a:t>
            </a:r>
          </a:p>
          <a:p>
            <a:r>
              <a:rPr lang="en-US" baseline="0" dirty="0" smtClean="0"/>
              <a:t>Then we went with an orange color</a:t>
            </a:r>
          </a:p>
          <a:p>
            <a:r>
              <a:rPr lang="en-US" baseline="0" dirty="0" smtClean="0"/>
              <a:t>Why do you think we went with orange?</a:t>
            </a:r>
          </a:p>
          <a:p>
            <a:r>
              <a:rPr lang="en-US" baseline="0" dirty="0" smtClean="0"/>
              <a:t>Brighter</a:t>
            </a:r>
          </a:p>
          <a:p>
            <a:r>
              <a:rPr lang="en-US" baseline="0" dirty="0" smtClean="0"/>
              <a:t>Easier to see</a:t>
            </a:r>
            <a:endParaRPr lang="en-US" dirty="0"/>
          </a:p>
        </p:txBody>
      </p:sp>
    </p:spTree>
    <p:extLst>
      <p:ext uri="{BB962C8B-B14F-4D97-AF65-F5344CB8AC3E}">
        <p14:creationId xmlns:p14="http://schemas.microsoft.com/office/powerpoint/2010/main" val="3998364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40F386-5CFC-439A-8962-5A86A150E6EA}" type="slidenum">
              <a:rPr lang="en-US">
                <a:solidFill>
                  <a:prstClr val="black"/>
                </a:solidFill>
              </a:rPr>
              <a:pPr/>
              <a:t>13</a:t>
            </a:fld>
            <a:endParaRPr lang="en-US">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b="1" dirty="0" smtClean="0"/>
              <a:t>PRESENTER NOTE</a:t>
            </a:r>
            <a:r>
              <a:rPr lang="en-US" dirty="0" smtClean="0"/>
              <a:t>:  Second</a:t>
            </a:r>
            <a:r>
              <a:rPr lang="en-US" baseline="0" dirty="0" smtClean="0"/>
              <a:t> photo will appear with a second click</a:t>
            </a:r>
          </a:p>
          <a:p>
            <a:endParaRPr lang="en-US" dirty="0" smtClean="0"/>
          </a:p>
          <a:p>
            <a:r>
              <a:rPr lang="en-US" dirty="0" smtClean="0"/>
              <a:t>Now our belts are fluorescent yellow-green or as we like to call them ‘</a:t>
            </a:r>
            <a:r>
              <a:rPr lang="en-US" dirty="0" err="1" smtClean="0"/>
              <a:t>Lectric</a:t>
            </a:r>
            <a:r>
              <a:rPr lang="en-US" baseline="0" dirty="0" smtClean="0"/>
              <a:t> Lim!  </a:t>
            </a:r>
          </a:p>
          <a:p>
            <a:r>
              <a:rPr lang="en-US" baseline="0" dirty="0" smtClean="0"/>
              <a:t>What have you seen outside that is the same color as your patrol belt?</a:t>
            </a:r>
          </a:p>
          <a:p>
            <a:r>
              <a:rPr lang="en-US" baseline="0" dirty="0" smtClean="0"/>
              <a:t>Street Signs</a:t>
            </a:r>
          </a:p>
          <a:p>
            <a:r>
              <a:rPr lang="en-US" baseline="0" dirty="0" smtClean="0"/>
              <a:t>AAA changed the color of the belts when the federal government changed the color of their road signs that relate to pedestrians, bicycles and school warning signs.</a:t>
            </a:r>
          </a:p>
          <a:p>
            <a:endParaRPr lang="en-US" baseline="0" dirty="0" smtClean="0"/>
          </a:p>
          <a:p>
            <a:endParaRPr lang="en-US" dirty="0" smtClean="0"/>
          </a:p>
        </p:txBody>
      </p:sp>
    </p:spTree>
    <p:extLst>
      <p:ext uri="{BB962C8B-B14F-4D97-AF65-F5344CB8AC3E}">
        <p14:creationId xmlns:p14="http://schemas.microsoft.com/office/powerpoint/2010/main" val="162492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Just like a team, everyone needs to wear the uniform the same way.  Let’s practice putting on our patrol belts and making sure everyone knows how to adjust.</a:t>
            </a:r>
          </a:p>
          <a:p>
            <a:r>
              <a:rPr lang="en-US" baseline="0" dirty="0" smtClean="0"/>
              <a:t>Explain the two adjusters</a:t>
            </a:r>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14</a:t>
            </a:fld>
            <a:endParaRPr lang="en-US" dirty="0"/>
          </a:p>
        </p:txBody>
      </p:sp>
    </p:spTree>
    <p:extLst>
      <p:ext uri="{BB962C8B-B14F-4D97-AF65-F5344CB8AC3E}">
        <p14:creationId xmlns:p14="http://schemas.microsoft.com/office/powerpoint/2010/main" val="228644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09638"/>
            <a:fld id="{C8C4B2E1-E5AD-47F3-B67B-946E0810ECE9}" type="slidenum">
              <a:rPr lang="en-US">
                <a:solidFill>
                  <a:srgbClr val="000000"/>
                </a:solidFill>
              </a:rPr>
              <a:pPr defTabSz="909638"/>
              <a:t>15</a:t>
            </a:fld>
            <a:endParaRPr lang="en-US">
              <a:solidFill>
                <a:srgbClr val="000000"/>
              </a:solidFill>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indent="0">
              <a:spcBef>
                <a:spcPct val="0"/>
              </a:spcBef>
              <a:buNone/>
            </a:pPr>
            <a:r>
              <a:rPr lang="en-US" b="1" dirty="0" smtClean="0"/>
              <a:t>PRESENTER NOTE</a:t>
            </a:r>
            <a:r>
              <a:rPr lang="en-US" dirty="0" smtClean="0"/>
              <a:t>:  Each</a:t>
            </a:r>
            <a:r>
              <a:rPr lang="en-US" baseline="0" dirty="0" smtClean="0"/>
              <a:t> photo will appear as you click.</a:t>
            </a:r>
          </a:p>
          <a:p>
            <a:pPr marL="0" indent="0">
              <a:spcBef>
                <a:spcPct val="0"/>
              </a:spcBef>
              <a:buNone/>
            </a:pPr>
            <a:endParaRPr lang="en-US" baseline="0" dirty="0" smtClean="0"/>
          </a:p>
          <a:p>
            <a:pPr marL="0" indent="0">
              <a:spcBef>
                <a:spcPct val="0"/>
              </a:spcBef>
              <a:buNone/>
            </a:pPr>
            <a:r>
              <a:rPr lang="en-US" baseline="0" dirty="0" smtClean="0"/>
              <a:t>Have a belt and show the students how it’s done.</a:t>
            </a:r>
            <a:endParaRPr lang="en-US" dirty="0" smtClean="0"/>
          </a:p>
          <a:p>
            <a:pPr marL="228600" indent="-228600">
              <a:spcBef>
                <a:spcPct val="0"/>
              </a:spcBef>
              <a:buAutoNum type="arabicPeriod"/>
            </a:pPr>
            <a:endParaRPr lang="en-US" dirty="0" smtClean="0"/>
          </a:p>
          <a:p>
            <a:pPr marL="228600" indent="-228600">
              <a:spcBef>
                <a:spcPct val="0"/>
              </a:spcBef>
              <a:buAutoNum type="arabicPeriod"/>
            </a:pPr>
            <a:r>
              <a:rPr lang="en-US" dirty="0" smtClean="0"/>
              <a:t>Beginning with your patrol belt laying on a flat surface, match the waist portion of the belt together and then the shoulder portion of the belt together.  It will look like an upside down T.</a:t>
            </a:r>
          </a:p>
          <a:p>
            <a:r>
              <a:rPr lang="en-US" sz="1200" b="0" i="0" u="none" strike="noStrike" kern="1200" baseline="0" dirty="0" smtClean="0">
                <a:solidFill>
                  <a:schemeClr val="tx1"/>
                </a:solidFill>
                <a:latin typeface="+mn-lt"/>
                <a:ea typeface="+mn-ea"/>
                <a:cs typeface="+mn-cs"/>
              </a:rPr>
              <a:t>2.   Fold under the right side of the waist portion of the belt.</a:t>
            </a:r>
          </a:p>
          <a:p>
            <a:r>
              <a:rPr lang="en-US" sz="1200" b="0" i="0" u="none" strike="noStrike" kern="1200" baseline="0" dirty="0" smtClean="0">
                <a:solidFill>
                  <a:schemeClr val="tx1"/>
                </a:solidFill>
                <a:latin typeface="+mn-lt"/>
                <a:ea typeface="+mn-ea"/>
                <a:cs typeface="+mn-cs"/>
              </a:rPr>
              <a:t>3.   Fold under the left side of the of the waist portion of the belt.</a:t>
            </a:r>
          </a:p>
          <a:p>
            <a:r>
              <a:rPr lang="en-US" sz="1200" b="0" i="0" u="none" strike="noStrike" kern="1200" baseline="0" dirty="0" smtClean="0">
                <a:solidFill>
                  <a:schemeClr val="tx1"/>
                </a:solidFill>
                <a:latin typeface="+mn-lt"/>
                <a:ea typeface="+mn-ea"/>
                <a:cs typeface="+mn-cs"/>
              </a:rPr>
              <a:t>4.   Fold under the shoulder portion of the belt so it wraps around the belt waist until folded completely.</a:t>
            </a:r>
          </a:p>
          <a:p>
            <a:r>
              <a:rPr lang="en-US" sz="1200" b="0" i="0" u="none" strike="noStrike" kern="1200" baseline="0" dirty="0" smtClean="0">
                <a:solidFill>
                  <a:schemeClr val="tx1"/>
                </a:solidFill>
                <a:latin typeface="+mn-lt"/>
                <a:ea typeface="+mn-ea"/>
                <a:cs typeface="+mn-cs"/>
              </a:rPr>
              <a:t>Secure with a rubber band or place it in a plastic sandwich bag.</a:t>
            </a:r>
            <a:endParaRPr lang="en-US" dirty="0" smtClean="0"/>
          </a:p>
        </p:txBody>
      </p:sp>
    </p:spTree>
    <p:extLst>
      <p:ext uri="{BB962C8B-B14F-4D97-AF65-F5344CB8AC3E}">
        <p14:creationId xmlns:p14="http://schemas.microsoft.com/office/powerpoint/2010/main" val="2584395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gold badge is awarded when your patrol advisor sees a</a:t>
            </a:r>
            <a:r>
              <a:rPr lang="en-US" baseline="0" dirty="0" smtClean="0"/>
              <a:t> patrol doing something extraordinary.  It may be a special act of kindness or helping out another member of the patrol in a special way.</a:t>
            </a:r>
          </a:p>
          <a:p>
            <a:r>
              <a:rPr lang="en-US" baseline="0" dirty="0" smtClean="0"/>
              <a:t>If awarded the gold badge you will wear it beneath your regular badge.</a:t>
            </a:r>
          </a:p>
          <a:p>
            <a:r>
              <a:rPr lang="en-US" baseline="0" dirty="0" smtClean="0"/>
              <a:t>Once a new patrol earns the gold badge you will give that person the gold badge.</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16</a:t>
            </a:fld>
            <a:endParaRPr lang="en-US" dirty="0"/>
          </a:p>
        </p:txBody>
      </p:sp>
    </p:spTree>
    <p:extLst>
      <p:ext uri="{BB962C8B-B14F-4D97-AF65-F5344CB8AC3E}">
        <p14:creationId xmlns:p14="http://schemas.microsoft.com/office/powerpoint/2010/main" val="1633342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40F386-5CFC-439A-8962-5A86A150E6EA}" type="slidenum">
              <a:rPr lang="en-US">
                <a:solidFill>
                  <a:prstClr val="black"/>
                </a:solidFill>
              </a:rPr>
              <a:pPr/>
              <a:t>17</a:t>
            </a:fld>
            <a:endParaRPr lang="en-US" dirty="0">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dirty="0"/>
              <a:t>Welcome</a:t>
            </a:r>
          </a:p>
          <a:p>
            <a:r>
              <a:rPr lang="en-US" dirty="0" smtClean="0"/>
              <a:t>Introduce self</a:t>
            </a:r>
          </a:p>
          <a:p>
            <a:r>
              <a:rPr lang="en-US" dirty="0" smtClean="0"/>
              <a:t>Today we are going</a:t>
            </a:r>
            <a:r>
              <a:rPr lang="en-US" baseline="0" dirty="0" smtClean="0"/>
              <a:t> to hear about the history of the Safety Patrol Program, what it takes to be successful in the job and some reward programs.</a:t>
            </a:r>
            <a:endParaRPr lang="en-US" dirty="0"/>
          </a:p>
        </p:txBody>
      </p:sp>
    </p:spTree>
    <p:extLst>
      <p:ext uri="{BB962C8B-B14F-4D97-AF65-F5344CB8AC3E}">
        <p14:creationId xmlns:p14="http://schemas.microsoft.com/office/powerpoint/2010/main" val="2054391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09638" fontAlgn="base">
              <a:spcBef>
                <a:spcPct val="0"/>
              </a:spcBef>
              <a:spcAft>
                <a:spcPct val="0"/>
              </a:spcAft>
            </a:pPr>
            <a:fld id="{13973A03-44B3-449C-B11D-F862C93C00F5}" type="slidenum">
              <a:rPr lang="en-US">
                <a:solidFill>
                  <a:srgbClr val="000000"/>
                </a:solidFill>
                <a:latin typeface="Arial" charset="0"/>
              </a:rPr>
              <a:pPr defTabSz="909638" fontAlgn="base">
                <a:spcBef>
                  <a:spcPct val="0"/>
                </a:spcBef>
                <a:spcAft>
                  <a:spcPct val="0"/>
                </a:spcAft>
              </a:pPr>
              <a:t>18</a:t>
            </a:fld>
            <a:endParaRPr lang="en-US">
              <a:solidFill>
                <a:srgbClr val="000000"/>
              </a:solidFill>
              <a:latin typeface="Arial" charset="0"/>
            </a:endParaRPr>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PRESENTER</a:t>
            </a:r>
            <a:r>
              <a:rPr lang="en-US" baseline="0" dirty="0" smtClean="0"/>
              <a:t> NOTES:  These goals can be customized to fit the school’s needs.  If no patrols are on busses, remove the second bullet</a:t>
            </a:r>
          </a:p>
          <a:p>
            <a:pPr>
              <a:spcBef>
                <a:spcPct val="0"/>
              </a:spcBef>
            </a:pPr>
            <a:endParaRPr lang="en-US" baseline="0" dirty="0" smtClean="0"/>
          </a:p>
          <a:p>
            <a:pPr>
              <a:spcBef>
                <a:spcPct val="0"/>
              </a:spcBef>
            </a:pPr>
            <a:r>
              <a:rPr lang="en-US" baseline="0" dirty="0" smtClean="0"/>
              <a:t>These are the goals of the Safety Patrol.  When you look at these three lines you will see one word that is underlined.  What is the word?</a:t>
            </a:r>
          </a:p>
          <a:p>
            <a:pPr>
              <a:spcBef>
                <a:spcPct val="0"/>
              </a:spcBef>
            </a:pPr>
            <a:r>
              <a:rPr lang="en-US" baseline="0" dirty="0" smtClean="0"/>
              <a:t>Help</a:t>
            </a:r>
          </a:p>
          <a:p>
            <a:pPr>
              <a:spcBef>
                <a:spcPct val="0"/>
              </a:spcBef>
            </a:pPr>
            <a:r>
              <a:rPr lang="en-US" baseline="0" dirty="0" smtClean="0"/>
              <a:t>That’s right.  Help is the key word which means that you are there to help the adults keep kids safe.  The adults will always be making the rules and be in charge while the Patrols will be helping adults keep kids safe.</a:t>
            </a:r>
          </a:p>
        </p:txBody>
      </p:sp>
    </p:spTree>
    <p:extLst>
      <p:ext uri="{BB962C8B-B14F-4D97-AF65-F5344CB8AC3E}">
        <p14:creationId xmlns:p14="http://schemas.microsoft.com/office/powerpoint/2010/main" val="279444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09638"/>
            <a:fld id="{C8C4B2E1-E5AD-47F3-B67B-946E0810ECE9}" type="slidenum">
              <a:rPr lang="en-US">
                <a:solidFill>
                  <a:srgbClr val="000000"/>
                </a:solidFill>
              </a:rPr>
              <a:pPr defTabSz="909638"/>
              <a:t>19</a:t>
            </a:fld>
            <a:endParaRPr lang="en-US">
              <a:solidFill>
                <a:srgbClr val="000000"/>
              </a:solidFill>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These</a:t>
            </a:r>
            <a:r>
              <a:rPr lang="en-US" baseline="0" dirty="0" smtClean="0"/>
              <a:t> are the qualities of a great Safety Patroller.  I’m looking for someone to read me the first line and give me an example of how you, in your Safety Patrol job, can give me an example or explain why this is important on the job.</a:t>
            </a:r>
          </a:p>
          <a:p>
            <a:pPr>
              <a:spcBef>
                <a:spcPct val="0"/>
              </a:spcBef>
            </a:pPr>
            <a:r>
              <a:rPr lang="en-US" baseline="0" dirty="0" smtClean="0"/>
              <a:t>Role Models Safe Behavior – If Patrols don’t act safely then others will think they don’t have to behave safely.</a:t>
            </a:r>
          </a:p>
          <a:p>
            <a:pPr>
              <a:spcBef>
                <a:spcPct val="0"/>
              </a:spcBef>
            </a:pPr>
            <a:r>
              <a:rPr lang="en-US" baseline="0" dirty="0" smtClean="0"/>
              <a:t>Friendly and Compassionate – Most of your safety reminders and help will be directed at the younger students.  Think back to when you were a kindergartener and how sometimes it was scary to come into school with so many older kids.  When you’re friendly and compassionate to these students you may just make their day.  In fact, you may help that student feel better about coming to school which will help them learn easier.</a:t>
            </a:r>
          </a:p>
          <a:p>
            <a:pPr>
              <a:spcBef>
                <a:spcPct val="0"/>
              </a:spcBef>
            </a:pPr>
            <a:r>
              <a:rPr lang="en-US" baseline="0" dirty="0" smtClean="0"/>
              <a:t>Good Attendance and Dependable – If you show up for school on time we know we can count on you to show up at your post on time. </a:t>
            </a:r>
          </a:p>
          <a:p>
            <a:pPr>
              <a:spcBef>
                <a:spcPct val="0"/>
              </a:spcBef>
            </a:pPr>
            <a:r>
              <a:rPr lang="en-US" baseline="0" dirty="0" smtClean="0"/>
              <a:t>Excellent School Effort – We have never heard a school say they will only use A students on the patrol.  But most schools will say they wants patrols who show good school effort.  This is because students that show good school effort demonstrate that they are trying hard and want to do a good job.  The same holds true in the patrol job.</a:t>
            </a:r>
            <a:endParaRPr lang="en-US" dirty="0" smtClean="0"/>
          </a:p>
        </p:txBody>
      </p:sp>
    </p:spTree>
    <p:extLst>
      <p:ext uri="{BB962C8B-B14F-4D97-AF65-F5344CB8AC3E}">
        <p14:creationId xmlns:p14="http://schemas.microsoft.com/office/powerpoint/2010/main" val="4001090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40F386-5CFC-439A-8962-5A86A150E6EA}" type="slidenum">
              <a:rPr lang="en-US">
                <a:solidFill>
                  <a:prstClr val="black"/>
                </a:solidFill>
              </a:rPr>
              <a:pPr/>
              <a:t>2</a:t>
            </a:fld>
            <a:endParaRPr lang="en-US" dirty="0">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dirty="0"/>
              <a:t>Welcome</a:t>
            </a:r>
          </a:p>
          <a:p>
            <a:r>
              <a:rPr lang="en-US" dirty="0" smtClean="0"/>
              <a:t>Introduce self</a:t>
            </a:r>
          </a:p>
          <a:p>
            <a:r>
              <a:rPr lang="en-US" dirty="0" smtClean="0"/>
              <a:t>Today we are going</a:t>
            </a:r>
            <a:r>
              <a:rPr lang="en-US" baseline="0" dirty="0" smtClean="0"/>
              <a:t> to hear about the history of the Safety Patrol Program, what it takes to be successful in the job and some reward programs.</a:t>
            </a:r>
            <a:endParaRPr lang="en-US" dirty="0"/>
          </a:p>
        </p:txBody>
      </p:sp>
    </p:spTree>
    <p:extLst>
      <p:ext uri="{BB962C8B-B14F-4D97-AF65-F5344CB8AC3E}">
        <p14:creationId xmlns:p14="http://schemas.microsoft.com/office/powerpoint/2010/main" val="1948878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PRESENTER NOTES</a:t>
            </a:r>
            <a:r>
              <a:rPr lang="en-US" dirty="0" smtClean="0"/>
              <a:t>:  When you click the second time the bullets will appear all at once</a:t>
            </a:r>
          </a:p>
          <a:p>
            <a:endParaRPr lang="en-US" dirty="0" smtClean="0"/>
          </a:p>
          <a:p>
            <a:r>
              <a:rPr lang="en-US" dirty="0" smtClean="0"/>
              <a:t>What are some behaviors that we don’t want to see in Safety</a:t>
            </a:r>
            <a:r>
              <a:rPr lang="en-US" baseline="0" dirty="0" smtClean="0"/>
              <a:t> Patrollers? </a:t>
            </a:r>
          </a:p>
          <a:p>
            <a:r>
              <a:rPr lang="en-US" baseline="0" dirty="0" smtClean="0"/>
              <a:t>Give students time to come up with a list and then click and the bullets will appear.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20</a:t>
            </a:fld>
            <a:endParaRPr lang="en-US" dirty="0"/>
          </a:p>
        </p:txBody>
      </p:sp>
    </p:spTree>
    <p:extLst>
      <p:ext uri="{BB962C8B-B14F-4D97-AF65-F5344CB8AC3E}">
        <p14:creationId xmlns:p14="http://schemas.microsoft.com/office/powerpoint/2010/main" val="2060912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hardest parts of being a patroller is getting other people to listen to you.  The best way to do this is by earning respect of fellow students.  There are three things that will help you with earning respect.</a:t>
            </a:r>
          </a:p>
          <a:p>
            <a:pPr marL="228600" indent="-228600">
              <a:buAutoNum type="arabicPeriod"/>
            </a:pPr>
            <a:r>
              <a:rPr lang="en-US" baseline="0" dirty="0" smtClean="0"/>
              <a:t>Body language – stay alert at your patrol, wear your belt and badge correct and use body language that says you want to help others</a:t>
            </a:r>
          </a:p>
          <a:p>
            <a:pPr marL="228600" indent="-228600">
              <a:buAutoNum type="arabicPeriod"/>
            </a:pPr>
            <a:r>
              <a:rPr lang="en-US" baseline="0" dirty="0" smtClean="0"/>
              <a:t>Tone of Voice – you can say the exact same words but with different tones they may be perceived very differently by others.  Remember a firm but kind tone.</a:t>
            </a:r>
          </a:p>
          <a:p>
            <a:pPr marL="228600" indent="-228600">
              <a:buAutoNum type="arabicPeriod"/>
            </a:pPr>
            <a:r>
              <a:rPr lang="en-US" baseline="0" dirty="0" smtClean="0"/>
              <a:t>Words – the two most important words you learned as a toddler – please and thank-you are still very important today.  Try to stay away from the negatives like “don’t walk” but rather think of a more positive way to ask others to be safe, like “please walk.”</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21</a:t>
            </a:fld>
            <a:endParaRPr lang="en-US" dirty="0"/>
          </a:p>
        </p:txBody>
      </p:sp>
    </p:spTree>
    <p:extLst>
      <p:ext uri="{BB962C8B-B14F-4D97-AF65-F5344CB8AC3E}">
        <p14:creationId xmlns:p14="http://schemas.microsoft.com/office/powerpoint/2010/main" val="152002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school will</a:t>
            </a:r>
            <a:r>
              <a:rPr lang="en-US" baseline="0" dirty="0" smtClean="0"/>
              <a:t> be looking for some “Leaders of the Leaders” which means officers will be chosen.</a:t>
            </a:r>
          </a:p>
          <a:p>
            <a:r>
              <a:rPr lang="en-US" baseline="0" dirty="0" smtClean="0"/>
              <a:t>Officers are Captains, Lieutenants and Sergeants.</a:t>
            </a:r>
          </a:p>
          <a:p>
            <a:r>
              <a:rPr lang="en-US" baseline="0" dirty="0" smtClean="0"/>
              <a:t>The officers will have some extra duties and will be in charge of helping your adult advisor oversee the smooth running of the patrol.</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22</a:t>
            </a:fld>
            <a:endParaRPr lang="en-US" dirty="0"/>
          </a:p>
        </p:txBody>
      </p:sp>
    </p:spTree>
    <p:extLst>
      <p:ext uri="{BB962C8B-B14F-4D97-AF65-F5344CB8AC3E}">
        <p14:creationId xmlns:p14="http://schemas.microsoft.com/office/powerpoint/2010/main" val="3233714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40F386-5CFC-439A-8962-5A86A150E6EA}" type="slidenum">
              <a:rPr lang="en-US">
                <a:solidFill>
                  <a:prstClr val="black"/>
                </a:solidFill>
              </a:rPr>
              <a:pPr/>
              <a:t>23</a:t>
            </a:fld>
            <a:endParaRPr lang="en-US" dirty="0">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dirty="0"/>
              <a:t>Welcome</a:t>
            </a:r>
          </a:p>
          <a:p>
            <a:r>
              <a:rPr lang="en-US" dirty="0" smtClean="0"/>
              <a:t>Introduce self</a:t>
            </a:r>
          </a:p>
          <a:p>
            <a:r>
              <a:rPr lang="en-US" dirty="0" smtClean="0"/>
              <a:t>Today we are going</a:t>
            </a:r>
            <a:r>
              <a:rPr lang="en-US" baseline="0" dirty="0" smtClean="0"/>
              <a:t> to hear about the history of the Safety Patrol Program, what it takes to be successful in the job and some reward programs.</a:t>
            </a:r>
            <a:endParaRPr lang="en-US" dirty="0"/>
          </a:p>
        </p:txBody>
      </p:sp>
    </p:spTree>
    <p:extLst>
      <p:ext uri="{BB962C8B-B14F-4D97-AF65-F5344CB8AC3E}">
        <p14:creationId xmlns:p14="http://schemas.microsoft.com/office/powerpoint/2010/main" val="112650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tx1"/>
                </a:solidFill>
              </a:rPr>
              <a:t>PRESENTER</a:t>
            </a:r>
            <a:r>
              <a:rPr lang="en-US" b="1" baseline="0" dirty="0" smtClean="0">
                <a:solidFill>
                  <a:schemeClr val="tx1"/>
                </a:solidFill>
              </a:rPr>
              <a:t> NOTE:  </a:t>
            </a:r>
            <a:r>
              <a:rPr lang="en-US" baseline="0" dirty="0" smtClean="0"/>
              <a:t>The yellow highlighted box will appear on the second click</a:t>
            </a:r>
          </a:p>
          <a:p>
            <a:endParaRPr lang="en-US" baseline="0" dirty="0" smtClean="0"/>
          </a:p>
          <a:p>
            <a:r>
              <a:rPr lang="en-US" baseline="0" dirty="0" smtClean="0"/>
              <a:t>This is also when the patrol positions – Hold – Go – At Ease – can be </a:t>
            </a:r>
            <a:r>
              <a:rPr lang="en-US" baseline="0" dirty="0" smtClean="0"/>
              <a:t>demonstrated.</a:t>
            </a:r>
          </a:p>
          <a:p>
            <a:r>
              <a:rPr lang="en-US" baseline="0" dirty="0" smtClean="0"/>
              <a:t>Hold is a student with palms back and arms outstretch.  Go is stepping to the side and letting kids pass through.</a:t>
            </a:r>
            <a:endParaRPr lang="en-US" dirty="0" smtClean="0"/>
          </a:p>
          <a:p>
            <a:endParaRPr lang="en-US" dirty="0" smtClean="0"/>
          </a:p>
          <a:p>
            <a:r>
              <a:rPr lang="en-US" dirty="0" smtClean="0"/>
              <a:t>The role of the crosswalk</a:t>
            </a:r>
            <a:r>
              <a:rPr lang="en-US" baseline="0" dirty="0" smtClean="0"/>
              <a:t> post is to make sure children don’t enter the street until it is safe to do so.  Many times an adult crossing guard will be working in the street, directing traffic.  The patrol’s job is to only direct children, never traffic.  Wait for the crossing guard’s cues and follow these guidelines:</a:t>
            </a:r>
          </a:p>
          <a:p>
            <a:pPr marL="0" indent="0">
              <a:buFont typeface="+mj-lt"/>
              <a:buNone/>
            </a:pPr>
            <a:endParaRPr lang="en-US" baseline="0" dirty="0" smtClean="0"/>
          </a:p>
          <a:p>
            <a:pPr marL="228600" indent="-228600">
              <a:buFont typeface="+mj-lt"/>
              <a:buAutoNum type="arabicPeriod"/>
            </a:pPr>
            <a:r>
              <a:rPr lang="en-US" dirty="0" smtClean="0"/>
              <a:t>Before arriving at their post, place their backpacks and other belongings in the designated safe place at the school so they do not interfere with their duties</a:t>
            </a:r>
          </a:p>
          <a:p>
            <a:pPr marL="228600" indent="-228600">
              <a:buFont typeface="+mj-lt"/>
              <a:buAutoNum type="arabicPeriod"/>
            </a:pPr>
            <a:r>
              <a:rPr lang="en-US" dirty="0" smtClean="0"/>
              <a:t>Arrive at their post early</a:t>
            </a:r>
          </a:p>
          <a:p>
            <a:pPr marL="228600" indent="-228600">
              <a:buFont typeface="+mj-lt"/>
              <a:buAutoNum type="arabicPeriod"/>
            </a:pPr>
            <a:r>
              <a:rPr lang="en-US" dirty="0" smtClean="0"/>
              <a:t>Determine how to judge a safe gap for each posted position</a:t>
            </a:r>
          </a:p>
          <a:p>
            <a:pPr marL="228600" indent="-228600">
              <a:buFont typeface="+mj-lt"/>
              <a:buAutoNum type="arabicPeriod"/>
            </a:pPr>
            <a:r>
              <a:rPr lang="en-US" dirty="0" smtClean="0"/>
              <a:t>Take a position at least one foot back from the curb or edge of the street, arms down at a 45-degree angle, palms facing back</a:t>
            </a:r>
          </a:p>
          <a:p>
            <a:pPr marL="228600" indent="-228600">
              <a:buFont typeface="+mj-lt"/>
              <a:buAutoNum type="arabicPeriod"/>
            </a:pPr>
            <a:r>
              <a:rPr lang="en-US" dirty="0" smtClean="0"/>
              <a:t>Check</a:t>
            </a:r>
            <a:r>
              <a:rPr lang="en-US" baseline="0" dirty="0" smtClean="0"/>
              <a:t> </a:t>
            </a:r>
            <a:r>
              <a:rPr lang="en-US" dirty="0" smtClean="0"/>
              <a:t>all directions for traffic</a:t>
            </a:r>
          </a:p>
          <a:p>
            <a:pPr marL="228600" indent="-228600">
              <a:buFont typeface="+mj-lt"/>
              <a:buAutoNum type="arabicPeriod"/>
            </a:pPr>
            <a:r>
              <a:rPr lang="en-US" dirty="0" smtClean="0"/>
              <a:t>Keep students a safe distance from traffic</a:t>
            </a:r>
          </a:p>
          <a:p>
            <a:pPr marL="228600" indent="-228600">
              <a:buFont typeface="+mj-lt"/>
              <a:buAutoNum type="arabicPeriod"/>
            </a:pPr>
            <a:r>
              <a:rPr lang="en-US" dirty="0" smtClean="0"/>
              <a:t>Keep arms and palms positioned to hold all students from traffic until there is a safe gap</a:t>
            </a:r>
          </a:p>
          <a:p>
            <a:pPr marL="228600" indent="-228600">
              <a:buFont typeface="+mj-lt"/>
              <a:buAutoNum type="arabicPeriod"/>
            </a:pPr>
            <a:r>
              <a:rPr lang="en-US" dirty="0" smtClean="0"/>
              <a:t>Never allow students to walk in front of a car that stops unless the Patrollers gives an appropriate signal or sign to allow them to cross</a:t>
            </a:r>
          </a:p>
          <a:p>
            <a:pPr marL="228600" indent="-228600">
              <a:buFont typeface="+mj-lt"/>
              <a:buAutoNum type="arabicPeriod"/>
            </a:pPr>
            <a:r>
              <a:rPr lang="en-US" dirty="0" smtClean="0"/>
              <a:t>Step aside and motion students across the street</a:t>
            </a:r>
          </a:p>
          <a:p>
            <a:pPr marL="228600" indent="-228600">
              <a:buFont typeface="+mj-lt"/>
              <a:buAutoNum type="arabicPeriod"/>
            </a:pPr>
            <a:r>
              <a:rPr lang="en-US" dirty="0" smtClean="0"/>
              <a:t>Continue to monitor traffic until the safe gap ends, then hold students back on the curb</a:t>
            </a:r>
          </a:p>
          <a:p>
            <a:pPr marL="228600" indent="-228600">
              <a:buFont typeface="+mj-lt"/>
              <a:buAutoNum type="arabicPeriod"/>
            </a:pPr>
            <a:r>
              <a:rPr lang="en-US" dirty="0" smtClean="0"/>
              <a:t>Step into the street only far enough to see around an obstruction</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24</a:t>
            </a:fld>
            <a:endParaRPr lang="en-US" dirty="0"/>
          </a:p>
        </p:txBody>
      </p:sp>
    </p:spTree>
    <p:extLst>
      <p:ext uri="{BB962C8B-B14F-4D97-AF65-F5344CB8AC3E}">
        <p14:creationId xmlns:p14="http://schemas.microsoft.com/office/powerpoint/2010/main" val="631821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PRESENTER</a:t>
            </a:r>
            <a:r>
              <a:rPr lang="en-US" b="1" baseline="0" dirty="0" smtClean="0"/>
              <a:t> NOTES</a:t>
            </a:r>
            <a:r>
              <a:rPr lang="en-US" baseline="0" dirty="0" smtClean="0"/>
              <a:t>:  The yellow highlighted box will appear on the second click</a:t>
            </a:r>
          </a:p>
          <a:p>
            <a:endParaRPr lang="en-US" dirty="0" smtClean="0"/>
          </a:p>
          <a:p>
            <a:r>
              <a:rPr lang="en-US" dirty="0" smtClean="0"/>
              <a:t>Patrollers at drop-off zones in front of the school protect carpoolers.</a:t>
            </a:r>
          </a:p>
          <a:p>
            <a:r>
              <a:rPr lang="en-US" dirty="0" smtClean="0"/>
              <a:t>The school car</a:t>
            </a:r>
            <a:r>
              <a:rPr lang="en-US" baseline="0" dirty="0" smtClean="0"/>
              <a:t> rider area works as follows:</a:t>
            </a:r>
            <a:endParaRPr lang="en-US" dirty="0" smtClean="0"/>
          </a:p>
          <a:p>
            <a:pPr marL="228600" indent="-228600">
              <a:buFont typeface="+mj-lt"/>
              <a:buAutoNum type="arabicPeriod"/>
            </a:pPr>
            <a:r>
              <a:rPr lang="en-US" dirty="0" smtClean="0"/>
              <a:t>Patrollers are placed along the curb where the drop-off lane has been established and are evenly spaced a car’s length apart.</a:t>
            </a:r>
          </a:p>
          <a:p>
            <a:pPr marL="228600" indent="-228600">
              <a:buFont typeface="+mj-lt"/>
              <a:buAutoNum type="arabicPeriod"/>
            </a:pPr>
            <a:r>
              <a:rPr lang="en-US" dirty="0" smtClean="0"/>
              <a:t>An adult waves the lead vehicle through the lane to the exit point, then indicates for the vehicle to stop </a:t>
            </a:r>
          </a:p>
          <a:p>
            <a:pPr marL="228600" indent="-228600">
              <a:buFont typeface="+mj-lt"/>
              <a:buAutoNum type="arabicPeriod"/>
            </a:pPr>
            <a:r>
              <a:rPr lang="en-US" dirty="0" smtClean="0"/>
              <a:t>Once all vehicles have come to a full stop, the nearest Patroller opens the curbside vehicle door, greets the driver and student and allows the student to exit the vehicle.</a:t>
            </a:r>
          </a:p>
          <a:p>
            <a:pPr marL="228600" indent="-228600">
              <a:buFont typeface="+mj-lt"/>
              <a:buAutoNum type="arabicPeriod"/>
            </a:pPr>
            <a:r>
              <a:rPr lang="en-US" dirty="0" smtClean="0"/>
              <a:t>The Patroller thanks the driver, closes the door and gives a hand signal or verbal command to indicate he or she is clear of the vehicle.</a:t>
            </a:r>
          </a:p>
          <a:p>
            <a:pPr marL="228600" indent="-228600">
              <a:buFont typeface="+mj-lt"/>
              <a:buAutoNum type="arabicPeriod"/>
            </a:pPr>
            <a:endParaRPr lang="en-US" dirty="0" smtClean="0"/>
          </a:p>
          <a:p>
            <a:r>
              <a:rPr lang="en-US" sz="1200" b="0" i="0" u="none" strike="noStrike" kern="1200" baseline="0" dirty="0" smtClean="0">
                <a:solidFill>
                  <a:schemeClr val="tx1"/>
                </a:solidFill>
                <a:latin typeface="+mn-lt"/>
                <a:ea typeface="+mn-ea"/>
                <a:cs typeface="+mn-cs"/>
              </a:rPr>
              <a:t>Patrol responsibilities at the Car Rider area are as follows:</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Helps students enter and exit vehicles safely </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Assisting small children and students whose arms are full </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Reminding students to stay on the sidewalk and cross only in designated areas </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Prohibiting students from reaching under a vehicle to pick up an item for any reason </a:t>
            </a:r>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25</a:t>
            </a:fld>
            <a:endParaRPr lang="en-US" dirty="0"/>
          </a:p>
        </p:txBody>
      </p:sp>
    </p:spTree>
    <p:extLst>
      <p:ext uri="{BB962C8B-B14F-4D97-AF65-F5344CB8AC3E}">
        <p14:creationId xmlns:p14="http://schemas.microsoft.com/office/powerpoint/2010/main" val="1387361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hall and door patrols will be extra ears and eyes for the adults at your school.  They will be responsible for the following:</a:t>
            </a:r>
          </a:p>
          <a:p>
            <a:pPr marL="228600" indent="-228600">
              <a:buFont typeface="+mj-lt"/>
              <a:buAutoNum type="arabicPeriod"/>
            </a:pPr>
            <a:r>
              <a:rPr lang="en-US" baseline="0" dirty="0" smtClean="0"/>
              <a:t>Making sure students enter the building without running, pushing or shoving</a:t>
            </a:r>
          </a:p>
          <a:p>
            <a:pPr marL="228600" indent="-228600">
              <a:buFont typeface="+mj-lt"/>
              <a:buAutoNum type="arabicPeriod"/>
            </a:pPr>
            <a:r>
              <a:rPr lang="en-US" baseline="0" dirty="0" smtClean="0"/>
              <a:t>Helping smaller students get to their classrooms</a:t>
            </a:r>
          </a:p>
          <a:p>
            <a:pPr marL="228600" indent="-228600">
              <a:buFont typeface="+mj-lt"/>
              <a:buAutoNum type="arabicPeriod"/>
            </a:pPr>
            <a:r>
              <a:rPr lang="en-US" baseline="0" dirty="0" smtClean="0"/>
              <a:t>Remind students to walk, use the right side of the hallways and use caution in stairwells</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26</a:t>
            </a:fld>
            <a:endParaRPr lang="en-US" dirty="0"/>
          </a:p>
        </p:txBody>
      </p:sp>
    </p:spTree>
    <p:extLst>
      <p:ext uri="{BB962C8B-B14F-4D97-AF65-F5344CB8AC3E}">
        <p14:creationId xmlns:p14="http://schemas.microsoft.com/office/powerpoint/2010/main" val="3700514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Raising and lowering our United States flag is both a privilege and a responsibility. Many times a trained</a:t>
            </a:r>
            <a:r>
              <a:rPr lang="en-US" baseline="0" dirty="0" smtClean="0"/>
              <a:t> boy or girls scout will be chosen for this post.</a:t>
            </a:r>
          </a:p>
          <a:p>
            <a:endParaRPr lang="en-US" dirty="0" smtClean="0"/>
          </a:p>
          <a:p>
            <a:r>
              <a:rPr lang="en-US" dirty="0" smtClean="0"/>
              <a:t>Patrols that have this duty should treat the flag with the respect it deserves.  </a:t>
            </a:r>
          </a:p>
          <a:p>
            <a:r>
              <a:rPr lang="en-US" dirty="0" smtClean="0"/>
              <a:t>As the flag is lowered, NO PART OF IT SHOULD TOUCH THE GROUND or any other object; other patrols should be waiting to receive the flag as it is lowered.</a:t>
            </a:r>
          </a:p>
          <a:p>
            <a:r>
              <a:rPr lang="en-US" dirty="0" smtClean="0"/>
              <a:t>The flag should be properly folded.</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27</a:t>
            </a:fld>
            <a:endParaRPr lang="en-US" dirty="0"/>
          </a:p>
        </p:txBody>
      </p:sp>
    </p:spTree>
    <p:extLst>
      <p:ext uri="{BB962C8B-B14F-4D97-AF65-F5344CB8AC3E}">
        <p14:creationId xmlns:p14="http://schemas.microsoft.com/office/powerpoint/2010/main" val="813853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school has pre-K and kindergarten students that need some extra help when walking to their bus,</a:t>
            </a:r>
            <a:r>
              <a:rPr lang="en-US" baseline="0" dirty="0" smtClean="0"/>
              <a:t> car or adult.  As a patrol escort it is your responsibility to be a safe role model and to ensure these young children stay safe, away from traffic.</a:t>
            </a:r>
          </a:p>
          <a:p>
            <a:endParaRPr lang="en-US" baseline="0" dirty="0" smtClean="0"/>
          </a:p>
          <a:p>
            <a:r>
              <a:rPr lang="en-US" baseline="0" dirty="0" smtClean="0"/>
              <a:t>Follow these guidelines</a:t>
            </a:r>
          </a:p>
          <a:p>
            <a:pPr marL="228600" indent="-228600">
              <a:buFont typeface="+mj-lt"/>
              <a:buAutoNum type="arabicPeriod"/>
            </a:pPr>
            <a:r>
              <a:rPr lang="en-US" baseline="0" dirty="0" smtClean="0"/>
              <a:t>Keep children in your care, within your site at all times</a:t>
            </a:r>
          </a:p>
          <a:p>
            <a:pPr marL="228600" indent="-228600">
              <a:buFont typeface="+mj-lt"/>
              <a:buAutoNum type="arabicPeriod"/>
            </a:pPr>
            <a:r>
              <a:rPr lang="en-US" baseline="0" dirty="0" smtClean="0"/>
              <a:t>Keep children away from traffic and in designated areas while walking</a:t>
            </a:r>
          </a:p>
          <a:p>
            <a:pPr marL="228600" indent="-228600">
              <a:buFont typeface="+mj-lt"/>
              <a:buAutoNum type="arabicPeriod"/>
            </a:pPr>
            <a:r>
              <a:rPr lang="en-US" baseline="0" dirty="0" smtClean="0"/>
              <a:t>Always stay with the children until they reach their intended destination (adult, bus or car)</a:t>
            </a:r>
          </a:p>
          <a:p>
            <a:pPr marL="228600" indent="-228600">
              <a:buFont typeface="+mj-lt"/>
              <a:buAutoNum type="arabicPeriod"/>
            </a:pPr>
            <a:r>
              <a:rPr lang="en-US" baseline="0" dirty="0" smtClean="0"/>
              <a:t>Help teach students safety rules like walking and hands to self</a:t>
            </a:r>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28</a:t>
            </a:fld>
            <a:endParaRPr lang="en-US" dirty="0"/>
          </a:p>
        </p:txBody>
      </p:sp>
    </p:spTree>
    <p:extLst>
      <p:ext uri="{BB962C8B-B14F-4D97-AF65-F5344CB8AC3E}">
        <p14:creationId xmlns:p14="http://schemas.microsoft.com/office/powerpoint/2010/main" val="2310347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 Patrollers are usually students from the first bus stops in the morning and the last bus stops in the afternoon. They provide assistance for the entire route.</a:t>
            </a:r>
          </a:p>
          <a:p>
            <a:endParaRPr lang="en-US" dirty="0" smtClean="0"/>
          </a:p>
          <a:p>
            <a:r>
              <a:rPr lang="en-US" dirty="0" smtClean="0"/>
              <a:t>Busses</a:t>
            </a:r>
            <a:r>
              <a:rPr lang="en-US" baseline="0" dirty="0" smtClean="0"/>
              <a:t> that have a front and back patroller will be assigned a seat by the bus driver.  It is important to remember that the bus driver is always the boss of the bus and enforces all rules.  </a:t>
            </a:r>
          </a:p>
          <a:p>
            <a:endParaRPr lang="en-US" baseline="0" dirty="0" smtClean="0"/>
          </a:p>
          <a:p>
            <a:r>
              <a:rPr lang="en-US" baseline="0" dirty="0" smtClean="0"/>
              <a:t>In addition to being a role model and following all bus rules, the Patrol will help keep order, make sure no one forgets any personal items on the bus and will assist in an emergency.</a:t>
            </a:r>
          </a:p>
          <a:p>
            <a:endParaRPr lang="en-US" baseline="0" dirty="0" smtClean="0"/>
          </a:p>
          <a:p>
            <a:r>
              <a:rPr lang="en-US" baseline="0" dirty="0" smtClean="0"/>
              <a:t>School bus drivers will give additional training once you are assigned to your post.</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29</a:t>
            </a:fld>
            <a:endParaRPr lang="en-US" dirty="0"/>
          </a:p>
        </p:txBody>
      </p:sp>
    </p:spTree>
    <p:extLst>
      <p:ext uri="{BB962C8B-B14F-4D97-AF65-F5344CB8AC3E}">
        <p14:creationId xmlns:p14="http://schemas.microsoft.com/office/powerpoint/2010/main" val="681706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a:t>
            </a:r>
            <a:r>
              <a:rPr lang="en-US" b="1" baseline="0" dirty="0" smtClean="0"/>
              <a:t>ER NOTE</a:t>
            </a:r>
            <a:r>
              <a:rPr lang="en-US" baseline="0" dirty="0" smtClean="0"/>
              <a:t>:  </a:t>
            </a:r>
            <a:r>
              <a:rPr lang="en-US" dirty="0" smtClean="0"/>
              <a:t>The year 1920</a:t>
            </a:r>
            <a:r>
              <a:rPr lang="en-US" baseline="0" dirty="0" smtClean="0"/>
              <a:t> will appear after you click the second time</a:t>
            </a:r>
            <a:endParaRPr lang="en-US" dirty="0" smtClean="0"/>
          </a:p>
          <a:p>
            <a:r>
              <a:rPr lang="en-US" dirty="0" smtClean="0"/>
              <a:t>The Safety Patrol program has been around a very long time.  Looking at this photo you can tell that I didn’t take it with my cell phone yesterday.  Tell me how you know this photo was taken a long time ago…..</a:t>
            </a:r>
          </a:p>
          <a:p>
            <a:r>
              <a:rPr lang="en-US" dirty="0" smtClean="0"/>
              <a:t>B&amp;W</a:t>
            </a:r>
          </a:p>
          <a:p>
            <a:r>
              <a:rPr lang="en-US" dirty="0" smtClean="0"/>
              <a:t>Clothes</a:t>
            </a:r>
          </a:p>
          <a:p>
            <a:r>
              <a:rPr lang="en-US" dirty="0" smtClean="0"/>
              <a:t>Boots</a:t>
            </a:r>
          </a:p>
          <a:p>
            <a:r>
              <a:rPr lang="en-US" dirty="0" smtClean="0"/>
              <a:t>Can someone give me a guess as to when the first safety patrol program started?</a:t>
            </a:r>
          </a:p>
          <a:p>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3</a:t>
            </a:fld>
            <a:endParaRPr lang="en-US" dirty="0"/>
          </a:p>
        </p:txBody>
      </p:sp>
    </p:spTree>
    <p:extLst>
      <p:ext uri="{BB962C8B-B14F-4D97-AF65-F5344CB8AC3E}">
        <p14:creationId xmlns:p14="http://schemas.microsoft.com/office/powerpoint/2010/main" val="1311176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a:t>
            </a:r>
            <a:r>
              <a:rPr lang="en-US" baseline="0" dirty="0" smtClean="0"/>
              <a:t> number/color holders are positioned in front of one bus to ensure that younger children get on the correct bus.</a:t>
            </a:r>
          </a:p>
          <a:p>
            <a:endParaRPr lang="en-US" baseline="0" dirty="0" smtClean="0"/>
          </a:p>
          <a:p>
            <a:r>
              <a:rPr lang="en-US" baseline="0" dirty="0" smtClean="0"/>
              <a:t>In addition, these patrols must remain alert to children who may wander from the safe area around busses or may reach under the bus if something is dropped.</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31</a:t>
            </a:fld>
            <a:endParaRPr lang="en-US" dirty="0"/>
          </a:p>
        </p:txBody>
      </p:sp>
    </p:spTree>
    <p:extLst>
      <p:ext uri="{BB962C8B-B14F-4D97-AF65-F5344CB8AC3E}">
        <p14:creationId xmlns:p14="http://schemas.microsoft.com/office/powerpoint/2010/main" val="3984473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front walkway is an important position since this patrol will be responsible for making sure students are walking, enter the building safely and help younger students who may be timid about coming to school, more comfortable.</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32</a:t>
            </a:fld>
            <a:endParaRPr lang="en-US" dirty="0"/>
          </a:p>
        </p:txBody>
      </p:sp>
    </p:spTree>
    <p:extLst>
      <p:ext uri="{BB962C8B-B14F-4D97-AF65-F5344CB8AC3E}">
        <p14:creationId xmlns:p14="http://schemas.microsoft.com/office/powerpoint/2010/main" val="2476072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post will help adults with younger</a:t>
            </a:r>
            <a:r>
              <a:rPr lang="en-US" baseline="0" dirty="0" smtClean="0"/>
              <a:t> children that arrive early to school for breakfast.  Responsibilities will include helping them open containers, making sure they remember to clean up after themselves and reminding them if they forget any belongings, like mittens or hats during winter months.</a:t>
            </a:r>
          </a:p>
          <a:p>
            <a:endParaRPr lang="en-US" baseline="0" dirty="0" smtClean="0"/>
          </a:p>
          <a:p>
            <a:r>
              <a:rPr lang="en-US" baseline="0" dirty="0" smtClean="0"/>
              <a:t>It is important to teach these children responsibility so don’t clean up FOR them but rather gently remind them to clean up after themselves.</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33</a:t>
            </a:fld>
            <a:endParaRPr lang="en-US" dirty="0"/>
          </a:p>
        </p:txBody>
      </p:sp>
    </p:spTree>
    <p:extLst>
      <p:ext uri="{BB962C8B-B14F-4D97-AF65-F5344CB8AC3E}">
        <p14:creationId xmlns:p14="http://schemas.microsoft.com/office/powerpoint/2010/main" val="495563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instances when you will immediately need to find an adult.</a:t>
            </a:r>
          </a:p>
          <a:p>
            <a:r>
              <a:rPr lang="en-US" dirty="0" smtClean="0"/>
              <a:t>Student violence</a:t>
            </a:r>
          </a:p>
          <a:p>
            <a:r>
              <a:rPr lang="en-US" dirty="0" smtClean="0"/>
              <a:t>Injuries</a:t>
            </a:r>
          </a:p>
          <a:p>
            <a:endParaRPr lang="en-US" dirty="0" smtClean="0"/>
          </a:p>
          <a:p>
            <a:r>
              <a:rPr lang="en-US" dirty="0" smtClean="0"/>
              <a:t>Never</a:t>
            </a:r>
            <a:r>
              <a:rPr lang="en-US" baseline="0" dirty="0" smtClean="0"/>
              <a:t> try to get in the middle of a fight or try to break up two students that are fighting.  Let adults handle these situations.</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35</a:t>
            </a:fld>
            <a:endParaRPr lang="en-US" dirty="0"/>
          </a:p>
        </p:txBody>
      </p:sp>
    </p:spTree>
    <p:extLst>
      <p:ext uri="{BB962C8B-B14F-4D97-AF65-F5344CB8AC3E}">
        <p14:creationId xmlns:p14="http://schemas.microsoft.com/office/powerpoint/2010/main" val="365870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you</a:t>
            </a:r>
            <a:r>
              <a:rPr lang="en-US" baseline="0" dirty="0" smtClean="0"/>
              <a:t> will never be able to control everyone’s actions all the time.  There will be students that don’t want to listen and maybe peers that wish they were a patrol but weren’t chosen.  Keep these points in mind:</a:t>
            </a:r>
          </a:p>
          <a:p>
            <a:r>
              <a:rPr lang="en-US" baseline="0" dirty="0" smtClean="0"/>
              <a:t>Always show respect</a:t>
            </a:r>
          </a:p>
          <a:p>
            <a:r>
              <a:rPr lang="en-US" baseline="0" dirty="0" smtClean="0"/>
              <a:t>Try not to get angry</a:t>
            </a:r>
          </a:p>
          <a:p>
            <a:r>
              <a:rPr lang="en-US" baseline="0" dirty="0" smtClean="0"/>
              <a:t>Be fair and kind</a:t>
            </a:r>
          </a:p>
          <a:p>
            <a:r>
              <a:rPr lang="en-US" baseline="0" dirty="0" smtClean="0"/>
              <a:t>Let adults handle issues beyond your control</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36</a:t>
            </a:fld>
            <a:endParaRPr lang="en-US"/>
          </a:p>
        </p:txBody>
      </p:sp>
    </p:spTree>
    <p:extLst>
      <p:ext uri="{BB962C8B-B14F-4D97-AF65-F5344CB8AC3E}">
        <p14:creationId xmlns:p14="http://schemas.microsoft.com/office/powerpoint/2010/main" val="3237202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school wants patrollers sworn in during</a:t>
            </a:r>
            <a:r>
              <a:rPr lang="en-US" baseline="0" dirty="0" smtClean="0"/>
              <a:t> training have each student stand, raise their right hand and receipt the pledge aloud.</a:t>
            </a:r>
          </a:p>
          <a:p>
            <a:endParaRPr lang="en-US" baseline="0" dirty="0" smtClean="0"/>
          </a:p>
          <a:p>
            <a:r>
              <a:rPr lang="en-US" baseline="0" dirty="0" smtClean="0"/>
              <a:t>If swearing in will take place at a later time or during an assembly, have patrollers read the pledge aloud and tell them they are expected to memorize the pledge before the ceremony.</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37</a:t>
            </a:fld>
            <a:endParaRPr lang="en-US" dirty="0"/>
          </a:p>
        </p:txBody>
      </p:sp>
    </p:spTree>
    <p:extLst>
      <p:ext uri="{BB962C8B-B14F-4D97-AF65-F5344CB8AC3E}">
        <p14:creationId xmlns:p14="http://schemas.microsoft.com/office/powerpoint/2010/main" val="3208277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a:t>
            </a:r>
            <a:r>
              <a:rPr lang="en-US" baseline="0" dirty="0" smtClean="0"/>
              <a:t> the School Safety Patrol was founded – in the city of Chicago, Illinois.</a:t>
            </a:r>
          </a:p>
          <a:p>
            <a:r>
              <a:rPr lang="en-US" baseline="0" dirty="0" smtClean="0"/>
              <a:t>When you look at this picture you’ll notice there was something relatively new in those days.  What do you think that was?</a:t>
            </a:r>
          </a:p>
          <a:p>
            <a:r>
              <a:rPr lang="en-US" baseline="0" dirty="0" smtClean="0"/>
              <a:t>Cars – people weren’t exactly sure how reliable they were, they didn’t have the control or consistent speed that cars have today and they didn’t stop as well as cars do today.</a:t>
            </a:r>
          </a:p>
          <a:p>
            <a:r>
              <a:rPr lang="en-US" baseline="0" dirty="0" smtClean="0"/>
              <a:t>One day several children at a school crossing were killed by a speeding car.</a:t>
            </a:r>
            <a:endParaRPr lang="en-US" dirty="0" smtClean="0"/>
          </a:p>
          <a:p>
            <a:r>
              <a:rPr lang="en-US" dirty="0" smtClean="0"/>
              <a:t>Charles M. Hayes , president of the Chicago Motor Club, horrified by the incident, pledged to help prevent such a tragedy from happening again. </a:t>
            </a:r>
          </a:p>
          <a:p>
            <a:r>
              <a:rPr lang="en-US" dirty="0" smtClean="0"/>
              <a:t>He gathered some of his</a:t>
            </a:r>
            <a:r>
              <a:rPr lang="en-US" baseline="0" dirty="0" smtClean="0"/>
              <a:t> employees and decided that they would establish a program where the oldest </a:t>
            </a:r>
            <a:r>
              <a:rPr lang="en-US" baseline="0" dirty="0" err="1" smtClean="0"/>
              <a:t>sutdents</a:t>
            </a:r>
            <a:r>
              <a:rPr lang="en-US" baseline="0" dirty="0" smtClean="0"/>
              <a:t> in the school would be safety leaders, helping all students get to and from school safely.  </a:t>
            </a:r>
          </a:p>
          <a:p>
            <a:r>
              <a:rPr lang="en-US" dirty="0" smtClean="0"/>
              <a:t>The first patrol was established with two dozen boys trained to assist students cross the road safely</a:t>
            </a:r>
            <a:endParaRPr lang="en-US" dirty="0"/>
          </a:p>
        </p:txBody>
      </p:sp>
      <p:sp>
        <p:nvSpPr>
          <p:cNvPr id="4" name="Slide Number Placeholder 3"/>
          <p:cNvSpPr>
            <a:spLocks noGrp="1"/>
          </p:cNvSpPr>
          <p:nvPr>
            <p:ph type="sldNum" sz="quarter" idx="10"/>
          </p:nvPr>
        </p:nvSpPr>
        <p:spPr/>
        <p:txBody>
          <a:bodyPr/>
          <a:lstStyle/>
          <a:p>
            <a:fld id="{EC348D57-AD37-4B76-9037-A16D28B45AB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837730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Ladies – when the program began, we</a:t>
            </a:r>
            <a:r>
              <a:rPr lang="en-US" baseline="0" dirty="0" smtClean="0"/>
              <a:t> couldn’t participate.</a:t>
            </a:r>
          </a:p>
          <a:p>
            <a:r>
              <a:rPr lang="en-US" baseline="0" dirty="0" smtClean="0"/>
              <a:t>Why do you think they didn’t allow girls to participate back in the 1920’s?</a:t>
            </a:r>
          </a:p>
          <a:p>
            <a:r>
              <a:rPr lang="en-US" baseline="0" dirty="0" smtClean="0"/>
              <a:t>Girls were not considered as strong as boys</a:t>
            </a:r>
          </a:p>
          <a:p>
            <a:r>
              <a:rPr lang="en-US" baseline="0" dirty="0" smtClean="0"/>
              <a:t>Girls were not given dangerous jobs</a:t>
            </a:r>
          </a:p>
          <a:p>
            <a:r>
              <a:rPr lang="en-US" baseline="0" dirty="0" smtClean="0"/>
              <a:t>Men were considered to do most of the outside work and women he inside work</a:t>
            </a:r>
          </a:p>
          <a:p>
            <a:endParaRPr lang="en-US" baseline="0" dirty="0" smtClean="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5</a:t>
            </a:fld>
            <a:endParaRPr lang="en-US" dirty="0"/>
          </a:p>
        </p:txBody>
      </p:sp>
    </p:spTree>
    <p:extLst>
      <p:ext uri="{BB962C8B-B14F-4D97-AF65-F5344CB8AC3E}">
        <p14:creationId xmlns:p14="http://schemas.microsoft.com/office/powerpoint/2010/main" val="377228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schools eventually wanted girls and boys to participate and so they allowed girls to patrol inside the schools.  And by the 1950’s all could apply.</a:t>
            </a:r>
          </a:p>
          <a:p>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6</a:t>
            </a:fld>
            <a:endParaRPr lang="en-US" dirty="0"/>
          </a:p>
        </p:txBody>
      </p:sp>
    </p:spTree>
    <p:extLst>
      <p:ext uri="{BB962C8B-B14F-4D97-AF65-F5344CB8AC3E}">
        <p14:creationId xmlns:p14="http://schemas.microsoft.com/office/powerpoint/2010/main" val="2508870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anyone can apply for the Safety</a:t>
            </a:r>
            <a:r>
              <a:rPr lang="en-US" baseline="0" dirty="0" smtClean="0"/>
              <a:t> Patrol job as long as they have met all the requirements of the school, they have adult permission from home and they follow all the rules of the job.</a:t>
            </a:r>
          </a:p>
          <a:p>
            <a:r>
              <a:rPr lang="en-US" baseline="0" dirty="0" smtClean="0"/>
              <a:t>Across the United States over 635,000 girls and boys participate in the program.</a:t>
            </a:r>
          </a:p>
          <a:p>
            <a:r>
              <a:rPr lang="en-US" baseline="0" dirty="0" smtClean="0"/>
              <a:t>If you would go to a school in California or New York, the Safety Patrols will be wearing the exact same belt and badge that you will be wearing here at your school.  Like the Safety Patrol, AAA is also in every state, helping schools with the program.</a:t>
            </a:r>
            <a:endParaRPr lang="en-US" dirty="0"/>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7</a:t>
            </a:fld>
            <a:endParaRPr lang="en-US" dirty="0"/>
          </a:p>
        </p:txBody>
      </p:sp>
    </p:spTree>
    <p:extLst>
      <p:ext uri="{BB962C8B-B14F-4D97-AF65-F5344CB8AC3E}">
        <p14:creationId xmlns:p14="http://schemas.microsoft.com/office/powerpoint/2010/main" val="1739317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there have been some very famous people who were Patrols when they were in</a:t>
            </a:r>
            <a:r>
              <a:rPr lang="en-US" baseline="0" dirty="0" smtClean="0"/>
              <a:t> school.  Astronauts and Olympians!</a:t>
            </a:r>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8</a:t>
            </a:fld>
            <a:endParaRPr lang="en-US" dirty="0"/>
          </a:p>
        </p:txBody>
      </p:sp>
    </p:spTree>
    <p:extLst>
      <p:ext uri="{BB962C8B-B14F-4D97-AF65-F5344CB8AC3E}">
        <p14:creationId xmlns:p14="http://schemas.microsoft.com/office/powerpoint/2010/main" val="3051932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PRESENTER</a:t>
            </a:r>
            <a:r>
              <a:rPr lang="en-US" b="1" baseline="0" dirty="0" smtClean="0"/>
              <a:t> NOTE</a:t>
            </a:r>
            <a:r>
              <a:rPr lang="en-US" baseline="0" dirty="0" smtClean="0"/>
              <a:t>:  The yellow arrow will appear on the second click</a:t>
            </a:r>
          </a:p>
          <a:p>
            <a:r>
              <a:rPr lang="en-US" baseline="0" dirty="0" smtClean="0"/>
              <a:t>Now I know you all know the gentleman on the right but who is this gentleman (click for arrow to appear)?</a:t>
            </a:r>
          </a:p>
          <a:p>
            <a:r>
              <a:rPr lang="en-US" baseline="0" dirty="0" smtClean="0"/>
              <a:t>If students don’t know who he is ask the question:</a:t>
            </a:r>
          </a:p>
          <a:p>
            <a:r>
              <a:rPr lang="en-US" baseline="0" dirty="0" smtClean="0"/>
              <a:t>What is the job of the gentleman on the right?  President</a:t>
            </a:r>
          </a:p>
          <a:p>
            <a:r>
              <a:rPr lang="en-US" baseline="0" dirty="0" smtClean="0"/>
              <a:t>So what do you think the job of the gentleman on the left would be?  Vice President</a:t>
            </a:r>
          </a:p>
          <a:p>
            <a:r>
              <a:rPr lang="en-US" baseline="0" dirty="0" smtClean="0"/>
              <a:t>Continue to give clues if they don’t know his name</a:t>
            </a:r>
          </a:p>
          <a:p>
            <a:r>
              <a:rPr lang="en-US" baseline="0" dirty="0" smtClean="0"/>
              <a:t>Joe Biden was also a patrol when he was a child.</a:t>
            </a:r>
          </a:p>
        </p:txBody>
      </p:sp>
      <p:sp>
        <p:nvSpPr>
          <p:cNvPr id="4" name="Slide Number Placeholder 3"/>
          <p:cNvSpPr>
            <a:spLocks noGrp="1"/>
          </p:cNvSpPr>
          <p:nvPr>
            <p:ph type="sldNum" sz="quarter" idx="10"/>
          </p:nvPr>
        </p:nvSpPr>
        <p:spPr/>
        <p:txBody>
          <a:bodyPr/>
          <a:lstStyle/>
          <a:p>
            <a:pPr>
              <a:defRPr/>
            </a:pPr>
            <a:fld id="{04550FF2-DB34-4C82-9976-AB256726BC04}" type="slidenum">
              <a:rPr lang="en-US" smtClean="0"/>
              <a:pPr>
                <a:defRPr/>
              </a:pPr>
              <a:t>9</a:t>
            </a:fld>
            <a:endParaRPr lang="en-US" dirty="0"/>
          </a:p>
        </p:txBody>
      </p:sp>
    </p:spTree>
    <p:extLst>
      <p:ext uri="{BB962C8B-B14F-4D97-AF65-F5344CB8AC3E}">
        <p14:creationId xmlns:p14="http://schemas.microsoft.com/office/powerpoint/2010/main" val="2814623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347E25E2-3DF3-47BC-835E-298482EC43F3}" type="datetimeFigureOut">
              <a:rPr lang="en-US" smtClean="0">
                <a:solidFill>
                  <a:srgbClr val="465E9C"/>
                </a:solidFill>
              </a:rPr>
              <a:pPr>
                <a:defRPr/>
              </a:pPr>
              <a:t>11/21/2017</a:t>
            </a:fld>
            <a:endParaRPr lang="en-US" dirty="0">
              <a:solidFill>
                <a:srgbClr val="465E9C"/>
              </a:solidFill>
            </a:endParaRPr>
          </a:p>
        </p:txBody>
      </p:sp>
      <p:sp>
        <p:nvSpPr>
          <p:cNvPr id="5" name="Footer Placeholder 4"/>
          <p:cNvSpPr>
            <a:spLocks noGrp="1"/>
          </p:cNvSpPr>
          <p:nvPr>
            <p:ph type="ftr" sz="quarter" idx="11"/>
          </p:nvPr>
        </p:nvSpPr>
        <p:spPr/>
        <p:txBody>
          <a:bodyPr/>
          <a:lstStyle/>
          <a:p>
            <a:pPr>
              <a:defRPr/>
            </a:pPr>
            <a:endParaRPr lang="en-US" dirty="0">
              <a:solidFill>
                <a:srgbClr val="465E9C"/>
              </a:solidFill>
            </a:endParaRPr>
          </a:p>
        </p:txBody>
      </p:sp>
      <p:sp>
        <p:nvSpPr>
          <p:cNvPr id="6" name="Slide Number Placeholder 5"/>
          <p:cNvSpPr>
            <a:spLocks noGrp="1"/>
          </p:cNvSpPr>
          <p:nvPr>
            <p:ph type="sldNum" sz="quarter" idx="12"/>
          </p:nvPr>
        </p:nvSpPr>
        <p:spPr/>
        <p:txBody>
          <a:bodyPr/>
          <a:lstStyle/>
          <a:p>
            <a:pPr>
              <a:defRPr/>
            </a:pPr>
            <a:fld id="{8EA9E607-A2C4-43ED-AC19-799793DD6948}" type="slidenum">
              <a:rPr lang="en-US" smtClean="0">
                <a:solidFill>
                  <a:srgbClr val="465E9C"/>
                </a:solidFill>
              </a:rPr>
              <a:pPr>
                <a:defRPr/>
              </a:pPr>
              <a:t>‹#›</a:t>
            </a:fld>
            <a:endParaRPr lang="en-US" dirty="0">
              <a:solidFill>
                <a:srgbClr val="465E9C"/>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A55479F-B4B9-4392-8EEB-523834A99B7B}" type="datetimeFigureOut">
              <a:rPr lang="en-US" smtClean="0">
                <a:solidFill>
                  <a:srgbClr val="465E9C"/>
                </a:solidFill>
              </a:rPr>
              <a:pPr>
                <a:defRPr/>
              </a:pPr>
              <a:t>11/21/2017</a:t>
            </a:fld>
            <a:endParaRPr lang="en-US" dirty="0">
              <a:solidFill>
                <a:srgbClr val="465E9C"/>
              </a:solidFill>
            </a:endParaRPr>
          </a:p>
        </p:txBody>
      </p:sp>
      <p:sp>
        <p:nvSpPr>
          <p:cNvPr id="5" name="Footer Placeholder 4"/>
          <p:cNvSpPr>
            <a:spLocks noGrp="1"/>
          </p:cNvSpPr>
          <p:nvPr>
            <p:ph type="ftr" sz="quarter" idx="11"/>
          </p:nvPr>
        </p:nvSpPr>
        <p:spPr/>
        <p:txBody>
          <a:bodyPr/>
          <a:lstStyle/>
          <a:p>
            <a:pPr>
              <a:defRPr/>
            </a:pPr>
            <a:endParaRPr lang="en-US" dirty="0">
              <a:solidFill>
                <a:srgbClr val="465E9C"/>
              </a:solidFill>
            </a:endParaRPr>
          </a:p>
        </p:txBody>
      </p:sp>
      <p:sp>
        <p:nvSpPr>
          <p:cNvPr id="6" name="Slide Number Placeholder 5"/>
          <p:cNvSpPr>
            <a:spLocks noGrp="1"/>
          </p:cNvSpPr>
          <p:nvPr>
            <p:ph type="sldNum" sz="quarter" idx="12"/>
          </p:nvPr>
        </p:nvSpPr>
        <p:spPr/>
        <p:txBody>
          <a:bodyPr/>
          <a:lstStyle/>
          <a:p>
            <a:pPr>
              <a:defRPr/>
            </a:pPr>
            <a:fld id="{7D08311B-F56C-44B5-8233-86D6F2B4C6DE}" type="slidenum">
              <a:rPr lang="en-US" smtClean="0">
                <a:solidFill>
                  <a:srgbClr val="465E9C"/>
                </a:solidFill>
              </a:rPr>
              <a:pPr>
                <a:defRPr/>
              </a:pPr>
              <a:t>‹#›</a:t>
            </a:fld>
            <a:endParaRPr lang="en-US" dirty="0">
              <a:solidFill>
                <a:srgbClr val="465E9C"/>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80A773F-2324-47D7-8D30-E481E3B4585B}" type="datetimeFigureOut">
              <a:rPr lang="en-US" smtClean="0">
                <a:solidFill>
                  <a:srgbClr val="465E9C"/>
                </a:solidFill>
              </a:rPr>
              <a:pPr>
                <a:defRPr/>
              </a:pPr>
              <a:t>11/21/2017</a:t>
            </a:fld>
            <a:endParaRPr lang="en-US" dirty="0">
              <a:solidFill>
                <a:srgbClr val="465E9C"/>
              </a:solidFill>
            </a:endParaRPr>
          </a:p>
        </p:txBody>
      </p:sp>
      <p:sp>
        <p:nvSpPr>
          <p:cNvPr id="5" name="Footer Placeholder 4"/>
          <p:cNvSpPr>
            <a:spLocks noGrp="1"/>
          </p:cNvSpPr>
          <p:nvPr>
            <p:ph type="ftr" sz="quarter" idx="11"/>
          </p:nvPr>
        </p:nvSpPr>
        <p:spPr/>
        <p:txBody>
          <a:bodyPr/>
          <a:lstStyle/>
          <a:p>
            <a:pPr>
              <a:defRPr/>
            </a:pPr>
            <a:endParaRPr lang="en-US" dirty="0">
              <a:solidFill>
                <a:srgbClr val="465E9C"/>
              </a:solidFill>
            </a:endParaRPr>
          </a:p>
        </p:txBody>
      </p:sp>
      <p:sp>
        <p:nvSpPr>
          <p:cNvPr id="6" name="Slide Number Placeholder 5"/>
          <p:cNvSpPr>
            <a:spLocks noGrp="1"/>
          </p:cNvSpPr>
          <p:nvPr>
            <p:ph type="sldNum" sz="quarter" idx="12"/>
          </p:nvPr>
        </p:nvSpPr>
        <p:spPr/>
        <p:txBody>
          <a:bodyPr/>
          <a:lstStyle/>
          <a:p>
            <a:pPr>
              <a:defRPr/>
            </a:pPr>
            <a:fld id="{F19448BD-C660-4E31-B327-7898F81876F1}" type="slidenum">
              <a:rPr lang="en-US" smtClean="0">
                <a:solidFill>
                  <a:srgbClr val="465E9C"/>
                </a:solidFill>
              </a:rPr>
              <a:pPr>
                <a:defRPr/>
              </a:pPr>
              <a:t>‹#›</a:t>
            </a:fld>
            <a:endParaRPr lang="en-US" dirty="0">
              <a:solidFill>
                <a:srgbClr val="465E9C"/>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dirty="0"/>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dirty="0"/>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CBA28AE-0818-46FB-92F5-9C1B9987EA4A}" type="slidenum">
              <a:rPr lang="en-US"/>
              <a:pPr>
                <a:defRPr/>
              </a:pPr>
              <a:t>‹#›</a:t>
            </a:fld>
            <a:endParaRPr lang="en-US" dirty="0"/>
          </a:p>
        </p:txBody>
      </p:sp>
    </p:spTree>
    <p:extLst>
      <p:ext uri="{BB962C8B-B14F-4D97-AF65-F5344CB8AC3E}">
        <p14:creationId xmlns:p14="http://schemas.microsoft.com/office/powerpoint/2010/main" val="3850609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83482D8-4221-402F-ABCD-29612C6A7071}" type="datetimeFigureOut">
              <a:rPr lang="en-US" smtClean="0">
                <a:solidFill>
                  <a:srgbClr val="465E9C"/>
                </a:solidFill>
              </a:rPr>
              <a:pPr>
                <a:defRPr/>
              </a:pPr>
              <a:t>11/21/2017</a:t>
            </a:fld>
            <a:endParaRPr lang="en-US" dirty="0">
              <a:solidFill>
                <a:srgbClr val="465E9C"/>
              </a:solidFill>
            </a:endParaRPr>
          </a:p>
        </p:txBody>
      </p:sp>
      <p:sp>
        <p:nvSpPr>
          <p:cNvPr id="5" name="Footer Placeholder 4"/>
          <p:cNvSpPr>
            <a:spLocks noGrp="1"/>
          </p:cNvSpPr>
          <p:nvPr>
            <p:ph type="ftr" sz="quarter" idx="11"/>
          </p:nvPr>
        </p:nvSpPr>
        <p:spPr/>
        <p:txBody>
          <a:bodyPr/>
          <a:lstStyle/>
          <a:p>
            <a:pPr>
              <a:defRPr/>
            </a:pPr>
            <a:endParaRPr lang="en-US" dirty="0">
              <a:solidFill>
                <a:srgbClr val="465E9C"/>
              </a:solidFill>
            </a:endParaRPr>
          </a:p>
        </p:txBody>
      </p:sp>
      <p:sp>
        <p:nvSpPr>
          <p:cNvPr id="6" name="Slide Number Placeholder 5"/>
          <p:cNvSpPr>
            <a:spLocks noGrp="1"/>
          </p:cNvSpPr>
          <p:nvPr>
            <p:ph type="sldNum" sz="quarter" idx="12"/>
          </p:nvPr>
        </p:nvSpPr>
        <p:spPr/>
        <p:txBody>
          <a:bodyPr/>
          <a:lstStyle/>
          <a:p>
            <a:pPr>
              <a:defRPr/>
            </a:pPr>
            <a:fld id="{42F1AC1B-6AA5-4FE0-A6A6-07EDFD60F142}" type="slidenum">
              <a:rPr lang="en-US" smtClean="0">
                <a:solidFill>
                  <a:srgbClr val="465E9C"/>
                </a:solidFill>
              </a:rPr>
              <a:pPr>
                <a:defRPr/>
              </a:pPr>
              <a:t>‹#›</a:t>
            </a:fld>
            <a:endParaRPr lang="en-US" dirty="0">
              <a:solidFill>
                <a:srgbClr val="465E9C"/>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0BB11C93-2619-42E6-9C1B-90F166F61E1F}" type="datetimeFigureOut">
              <a:rPr lang="en-US" smtClean="0">
                <a:solidFill>
                  <a:srgbClr val="465E9C"/>
                </a:solidFill>
              </a:rPr>
              <a:pPr>
                <a:defRPr/>
              </a:pPr>
              <a:t>11/21/2017</a:t>
            </a:fld>
            <a:endParaRPr lang="en-US" dirty="0">
              <a:solidFill>
                <a:srgbClr val="465E9C"/>
              </a:solidFill>
            </a:endParaRPr>
          </a:p>
        </p:txBody>
      </p:sp>
      <p:sp>
        <p:nvSpPr>
          <p:cNvPr id="5" name="Footer Placeholder 4"/>
          <p:cNvSpPr>
            <a:spLocks noGrp="1"/>
          </p:cNvSpPr>
          <p:nvPr>
            <p:ph type="ftr" sz="quarter" idx="11"/>
          </p:nvPr>
        </p:nvSpPr>
        <p:spPr/>
        <p:txBody>
          <a:bodyPr/>
          <a:lstStyle/>
          <a:p>
            <a:pPr>
              <a:defRPr/>
            </a:pPr>
            <a:endParaRPr lang="en-US" dirty="0">
              <a:solidFill>
                <a:srgbClr val="465E9C"/>
              </a:solidFill>
            </a:endParaRPr>
          </a:p>
        </p:txBody>
      </p:sp>
      <p:sp>
        <p:nvSpPr>
          <p:cNvPr id="6" name="Slide Number Placeholder 5"/>
          <p:cNvSpPr>
            <a:spLocks noGrp="1"/>
          </p:cNvSpPr>
          <p:nvPr>
            <p:ph type="sldNum" sz="quarter" idx="12"/>
          </p:nvPr>
        </p:nvSpPr>
        <p:spPr/>
        <p:txBody>
          <a:bodyPr/>
          <a:lstStyle/>
          <a:p>
            <a:pPr>
              <a:defRPr/>
            </a:pPr>
            <a:fld id="{5DCA9D5E-9B08-4EB8-AE51-B59BC6D9BD12}" type="slidenum">
              <a:rPr lang="en-US" smtClean="0">
                <a:solidFill>
                  <a:srgbClr val="465E9C"/>
                </a:solidFill>
              </a:rPr>
              <a:pPr>
                <a:defRPr/>
              </a:pPr>
              <a:t>‹#›</a:t>
            </a:fld>
            <a:endParaRPr lang="en-US" dirty="0">
              <a:solidFill>
                <a:srgbClr val="465E9C"/>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5888C63-E840-4574-8011-A4174A78CFA4}" type="datetimeFigureOut">
              <a:rPr lang="en-US" smtClean="0">
                <a:solidFill>
                  <a:srgbClr val="465E9C"/>
                </a:solidFill>
              </a:rPr>
              <a:pPr>
                <a:defRPr/>
              </a:pPr>
              <a:t>11/21/2017</a:t>
            </a:fld>
            <a:endParaRPr lang="en-US" dirty="0">
              <a:solidFill>
                <a:srgbClr val="465E9C"/>
              </a:solidFill>
            </a:endParaRPr>
          </a:p>
        </p:txBody>
      </p:sp>
      <p:sp>
        <p:nvSpPr>
          <p:cNvPr id="6" name="Footer Placeholder 5"/>
          <p:cNvSpPr>
            <a:spLocks noGrp="1"/>
          </p:cNvSpPr>
          <p:nvPr>
            <p:ph type="ftr" sz="quarter" idx="11"/>
          </p:nvPr>
        </p:nvSpPr>
        <p:spPr/>
        <p:txBody>
          <a:bodyPr/>
          <a:lstStyle/>
          <a:p>
            <a:pPr>
              <a:defRPr/>
            </a:pPr>
            <a:endParaRPr lang="en-US" dirty="0">
              <a:solidFill>
                <a:srgbClr val="465E9C"/>
              </a:solidFill>
            </a:endParaRPr>
          </a:p>
        </p:txBody>
      </p:sp>
      <p:sp>
        <p:nvSpPr>
          <p:cNvPr id="7" name="Slide Number Placeholder 6"/>
          <p:cNvSpPr>
            <a:spLocks noGrp="1"/>
          </p:cNvSpPr>
          <p:nvPr>
            <p:ph type="sldNum" sz="quarter" idx="12"/>
          </p:nvPr>
        </p:nvSpPr>
        <p:spPr/>
        <p:txBody>
          <a:bodyPr/>
          <a:lstStyle/>
          <a:p>
            <a:pPr>
              <a:defRPr/>
            </a:pPr>
            <a:fld id="{A8B028CA-BDE3-4BE8-ACF7-DA33A7317115}" type="slidenum">
              <a:rPr lang="en-US" smtClean="0">
                <a:solidFill>
                  <a:srgbClr val="465E9C"/>
                </a:solidFill>
              </a:rPr>
              <a:pPr>
                <a:defRPr/>
              </a:pPr>
              <a:t>‹#›</a:t>
            </a:fld>
            <a:endParaRPr lang="en-US" dirty="0">
              <a:solidFill>
                <a:srgbClr val="465E9C"/>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5DA32D91-4931-4E75-AD8A-EEEF696592A6}" type="datetimeFigureOut">
              <a:rPr lang="en-US" smtClean="0">
                <a:solidFill>
                  <a:srgbClr val="465E9C"/>
                </a:solidFill>
              </a:rPr>
              <a:pPr>
                <a:defRPr/>
              </a:pPr>
              <a:t>11/21/2017</a:t>
            </a:fld>
            <a:endParaRPr lang="en-US" dirty="0">
              <a:solidFill>
                <a:srgbClr val="465E9C"/>
              </a:solidFill>
            </a:endParaRPr>
          </a:p>
        </p:txBody>
      </p:sp>
      <p:sp>
        <p:nvSpPr>
          <p:cNvPr id="8" name="Footer Placeholder 7"/>
          <p:cNvSpPr>
            <a:spLocks noGrp="1"/>
          </p:cNvSpPr>
          <p:nvPr>
            <p:ph type="ftr" sz="quarter" idx="11"/>
          </p:nvPr>
        </p:nvSpPr>
        <p:spPr/>
        <p:txBody>
          <a:bodyPr/>
          <a:lstStyle/>
          <a:p>
            <a:pPr>
              <a:defRPr/>
            </a:pPr>
            <a:endParaRPr lang="en-US" dirty="0">
              <a:solidFill>
                <a:srgbClr val="465E9C"/>
              </a:solidFill>
            </a:endParaRPr>
          </a:p>
        </p:txBody>
      </p:sp>
      <p:sp>
        <p:nvSpPr>
          <p:cNvPr id="9" name="Slide Number Placeholder 8"/>
          <p:cNvSpPr>
            <a:spLocks noGrp="1"/>
          </p:cNvSpPr>
          <p:nvPr>
            <p:ph type="sldNum" sz="quarter" idx="12"/>
          </p:nvPr>
        </p:nvSpPr>
        <p:spPr/>
        <p:txBody>
          <a:bodyPr/>
          <a:lstStyle/>
          <a:p>
            <a:pPr>
              <a:defRPr/>
            </a:pPr>
            <a:fld id="{314FED18-23A8-4C37-B446-CD4FFAE89AAA}" type="slidenum">
              <a:rPr lang="en-US" smtClean="0">
                <a:solidFill>
                  <a:srgbClr val="465E9C"/>
                </a:solidFill>
              </a:rPr>
              <a:pPr>
                <a:defRPr/>
              </a:pPr>
              <a:t>‹#›</a:t>
            </a:fld>
            <a:endParaRPr lang="en-US" dirty="0">
              <a:solidFill>
                <a:srgbClr val="465E9C"/>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529193FD-D81B-4AB3-8C07-823ACA9F8094}" type="datetimeFigureOut">
              <a:rPr lang="en-US" smtClean="0">
                <a:solidFill>
                  <a:srgbClr val="465E9C"/>
                </a:solidFill>
              </a:rPr>
              <a:pPr>
                <a:defRPr/>
              </a:pPr>
              <a:t>11/21/2017</a:t>
            </a:fld>
            <a:endParaRPr lang="en-US" dirty="0">
              <a:solidFill>
                <a:srgbClr val="465E9C"/>
              </a:solidFill>
            </a:endParaRPr>
          </a:p>
        </p:txBody>
      </p:sp>
      <p:sp>
        <p:nvSpPr>
          <p:cNvPr id="4" name="Footer Placeholder 3"/>
          <p:cNvSpPr>
            <a:spLocks noGrp="1"/>
          </p:cNvSpPr>
          <p:nvPr>
            <p:ph type="ftr" sz="quarter" idx="11"/>
          </p:nvPr>
        </p:nvSpPr>
        <p:spPr/>
        <p:txBody>
          <a:bodyPr/>
          <a:lstStyle/>
          <a:p>
            <a:pPr>
              <a:defRPr/>
            </a:pPr>
            <a:endParaRPr lang="en-US" dirty="0">
              <a:solidFill>
                <a:srgbClr val="465E9C"/>
              </a:solidFill>
            </a:endParaRPr>
          </a:p>
        </p:txBody>
      </p:sp>
      <p:sp>
        <p:nvSpPr>
          <p:cNvPr id="5" name="Slide Number Placeholder 4"/>
          <p:cNvSpPr>
            <a:spLocks noGrp="1"/>
          </p:cNvSpPr>
          <p:nvPr>
            <p:ph type="sldNum" sz="quarter" idx="12"/>
          </p:nvPr>
        </p:nvSpPr>
        <p:spPr/>
        <p:txBody>
          <a:bodyPr/>
          <a:lstStyle/>
          <a:p>
            <a:pPr>
              <a:defRPr/>
            </a:pPr>
            <a:fld id="{8C248748-64AB-4919-BF95-6E7FF9C1AAB5}" type="slidenum">
              <a:rPr lang="en-US" smtClean="0">
                <a:solidFill>
                  <a:srgbClr val="465E9C"/>
                </a:solidFill>
              </a:rPr>
              <a:pPr>
                <a:defRPr/>
              </a:pPr>
              <a:t>‹#›</a:t>
            </a:fld>
            <a:endParaRPr lang="en-US" dirty="0">
              <a:solidFill>
                <a:srgbClr val="465E9C"/>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EB2D92B-18B9-425C-B1A6-916EDD70F1BE}" type="datetimeFigureOut">
              <a:rPr lang="en-US" smtClean="0">
                <a:solidFill>
                  <a:srgbClr val="465E9C"/>
                </a:solidFill>
              </a:rPr>
              <a:pPr>
                <a:defRPr/>
              </a:pPr>
              <a:t>11/21/2017</a:t>
            </a:fld>
            <a:endParaRPr lang="en-US" dirty="0">
              <a:solidFill>
                <a:srgbClr val="465E9C"/>
              </a:solidFill>
            </a:endParaRPr>
          </a:p>
        </p:txBody>
      </p:sp>
      <p:sp>
        <p:nvSpPr>
          <p:cNvPr id="3" name="Footer Placeholder 2"/>
          <p:cNvSpPr>
            <a:spLocks noGrp="1"/>
          </p:cNvSpPr>
          <p:nvPr>
            <p:ph type="ftr" sz="quarter" idx="11"/>
          </p:nvPr>
        </p:nvSpPr>
        <p:spPr/>
        <p:txBody>
          <a:bodyPr/>
          <a:lstStyle/>
          <a:p>
            <a:pPr>
              <a:defRPr/>
            </a:pPr>
            <a:endParaRPr lang="en-US" dirty="0">
              <a:solidFill>
                <a:srgbClr val="465E9C"/>
              </a:solidFill>
            </a:endParaRPr>
          </a:p>
        </p:txBody>
      </p:sp>
      <p:sp>
        <p:nvSpPr>
          <p:cNvPr id="4" name="Slide Number Placeholder 3"/>
          <p:cNvSpPr>
            <a:spLocks noGrp="1"/>
          </p:cNvSpPr>
          <p:nvPr>
            <p:ph type="sldNum" sz="quarter" idx="12"/>
          </p:nvPr>
        </p:nvSpPr>
        <p:spPr/>
        <p:txBody>
          <a:bodyPr/>
          <a:lstStyle/>
          <a:p>
            <a:pPr>
              <a:defRPr/>
            </a:pPr>
            <a:fld id="{325D4809-B592-4954-8F7E-BA57E1052A2C}" type="slidenum">
              <a:rPr lang="en-US" smtClean="0">
                <a:solidFill>
                  <a:srgbClr val="465E9C"/>
                </a:solidFill>
              </a:rPr>
              <a:pPr>
                <a:defRPr/>
              </a:pPr>
              <a:t>‹#›</a:t>
            </a:fld>
            <a:endParaRPr lang="en-US" dirty="0">
              <a:solidFill>
                <a:srgbClr val="465E9C"/>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B74126B-34AE-47D1-B61D-37F433912D48}" type="datetimeFigureOut">
              <a:rPr lang="en-US" smtClean="0">
                <a:solidFill>
                  <a:srgbClr val="465E9C"/>
                </a:solidFill>
              </a:rPr>
              <a:pPr>
                <a:defRPr/>
              </a:pPr>
              <a:t>11/21/2017</a:t>
            </a:fld>
            <a:endParaRPr lang="en-US" dirty="0">
              <a:solidFill>
                <a:srgbClr val="465E9C"/>
              </a:solidFill>
            </a:endParaRPr>
          </a:p>
        </p:txBody>
      </p:sp>
      <p:sp>
        <p:nvSpPr>
          <p:cNvPr id="6" name="Footer Placeholder 5"/>
          <p:cNvSpPr>
            <a:spLocks noGrp="1"/>
          </p:cNvSpPr>
          <p:nvPr>
            <p:ph type="ftr" sz="quarter" idx="11"/>
          </p:nvPr>
        </p:nvSpPr>
        <p:spPr/>
        <p:txBody>
          <a:bodyPr/>
          <a:lstStyle/>
          <a:p>
            <a:pPr>
              <a:defRPr/>
            </a:pPr>
            <a:endParaRPr lang="en-US" dirty="0">
              <a:solidFill>
                <a:srgbClr val="465E9C"/>
              </a:solidFill>
            </a:endParaRPr>
          </a:p>
        </p:txBody>
      </p:sp>
      <p:sp>
        <p:nvSpPr>
          <p:cNvPr id="7" name="Slide Number Placeholder 6"/>
          <p:cNvSpPr>
            <a:spLocks noGrp="1"/>
          </p:cNvSpPr>
          <p:nvPr>
            <p:ph type="sldNum" sz="quarter" idx="12"/>
          </p:nvPr>
        </p:nvSpPr>
        <p:spPr/>
        <p:txBody>
          <a:bodyPr/>
          <a:lstStyle/>
          <a:p>
            <a:pPr>
              <a:defRPr/>
            </a:pPr>
            <a:fld id="{F514E77A-1E04-4292-9EAC-BC7F7752DCC9}" type="slidenum">
              <a:rPr lang="en-US" smtClean="0">
                <a:solidFill>
                  <a:srgbClr val="465E9C"/>
                </a:solidFill>
              </a:rPr>
              <a:pPr>
                <a:defRPr/>
              </a:pPr>
              <a:t>‹#›</a:t>
            </a:fld>
            <a:endParaRPr lang="en-US" dirty="0">
              <a:solidFill>
                <a:srgbClr val="465E9C"/>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53A2A0F-F692-4F6A-889F-16431B9F8EBA}" type="datetimeFigureOut">
              <a:rPr lang="en-US" smtClean="0">
                <a:solidFill>
                  <a:srgbClr val="465E9C"/>
                </a:solidFill>
              </a:rPr>
              <a:pPr>
                <a:defRPr/>
              </a:pPr>
              <a:t>11/21/2017</a:t>
            </a:fld>
            <a:endParaRPr lang="en-US" dirty="0">
              <a:solidFill>
                <a:srgbClr val="465E9C"/>
              </a:solidFill>
            </a:endParaRPr>
          </a:p>
        </p:txBody>
      </p:sp>
      <p:sp>
        <p:nvSpPr>
          <p:cNvPr id="6" name="Footer Placeholder 5"/>
          <p:cNvSpPr>
            <a:spLocks noGrp="1"/>
          </p:cNvSpPr>
          <p:nvPr>
            <p:ph type="ftr" sz="quarter" idx="11"/>
          </p:nvPr>
        </p:nvSpPr>
        <p:spPr/>
        <p:txBody>
          <a:bodyPr/>
          <a:lstStyle/>
          <a:p>
            <a:pPr>
              <a:defRPr/>
            </a:pPr>
            <a:endParaRPr lang="en-US" dirty="0">
              <a:solidFill>
                <a:srgbClr val="465E9C"/>
              </a:solidFill>
            </a:endParaRPr>
          </a:p>
        </p:txBody>
      </p:sp>
      <p:sp>
        <p:nvSpPr>
          <p:cNvPr id="7" name="Slide Number Placeholder 6"/>
          <p:cNvSpPr>
            <a:spLocks noGrp="1"/>
          </p:cNvSpPr>
          <p:nvPr>
            <p:ph type="sldNum" sz="quarter" idx="12"/>
          </p:nvPr>
        </p:nvSpPr>
        <p:spPr/>
        <p:txBody>
          <a:bodyPr/>
          <a:lstStyle/>
          <a:p>
            <a:pPr>
              <a:defRPr/>
            </a:pPr>
            <a:fld id="{D1C2AE17-0B8E-47F3-AA39-E6AE5739F4F8}" type="slidenum">
              <a:rPr lang="en-US" smtClean="0">
                <a:solidFill>
                  <a:srgbClr val="465E9C"/>
                </a:solidFill>
              </a:rPr>
              <a:pPr>
                <a:defRPr/>
              </a:pPr>
              <a:t>‹#›</a:t>
            </a:fld>
            <a:endParaRPr lang="en-US" dirty="0">
              <a:solidFill>
                <a:srgbClr val="465E9C"/>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a:defRPr/>
            </a:pPr>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a:defRPr/>
            </a:pPr>
            <a:fld id="{695D729D-4B4B-4E2B-9CE4-B1589B8D4D3E}" type="slidenum">
              <a:rPr lang="en-US" smtClean="0"/>
              <a:pPr>
                <a:defRPr/>
              </a:pPr>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7618" y="3962400"/>
            <a:ext cx="9144000" cy="1828800"/>
          </a:xfrm>
        </p:spPr>
        <p:txBody>
          <a:bodyPr>
            <a:normAutofit/>
          </a:bodyPr>
          <a:lstStyle/>
          <a:p>
            <a:pPr algn="ctr"/>
            <a:r>
              <a:rPr lang="en-US" sz="5400" dirty="0" smtClean="0">
                <a:solidFill>
                  <a:schemeClr val="tx1"/>
                </a:solidFill>
                <a:latin typeface="Arial" pitchFamily="34" charset="0"/>
                <a:cs typeface="Arial" pitchFamily="34" charset="0"/>
              </a:rPr>
              <a:t>School </a:t>
            </a:r>
            <a:r>
              <a:rPr lang="en-US" sz="5400" dirty="0">
                <a:solidFill>
                  <a:schemeClr val="tx1"/>
                </a:solidFill>
                <a:latin typeface="Arial" pitchFamily="34" charset="0"/>
                <a:cs typeface="Arial" pitchFamily="34" charset="0"/>
              </a:rPr>
              <a:t>Safety Patrol </a:t>
            </a:r>
            <a:r>
              <a:rPr lang="en-US" sz="5400" dirty="0" smtClean="0">
                <a:solidFill>
                  <a:schemeClr val="tx1"/>
                </a:solidFill>
                <a:latin typeface="Arial" pitchFamily="34" charset="0"/>
                <a:cs typeface="Arial" pitchFamily="34" charset="0"/>
              </a:rPr>
              <a:t/>
            </a:r>
            <a:br>
              <a:rPr lang="en-US" sz="5400" dirty="0" smtClean="0">
                <a:solidFill>
                  <a:schemeClr val="tx1"/>
                </a:solidFill>
                <a:latin typeface="Arial" pitchFamily="34" charset="0"/>
                <a:cs typeface="Arial" pitchFamily="34" charset="0"/>
              </a:rPr>
            </a:br>
            <a:r>
              <a:rPr lang="en-US" sz="5400" dirty="0" smtClean="0">
                <a:latin typeface="Arial" pitchFamily="34" charset="0"/>
                <a:cs typeface="Arial" pitchFamily="34" charset="0"/>
              </a:rPr>
              <a:t>Training </a:t>
            </a:r>
            <a:r>
              <a:rPr lang="en-US" sz="5400" dirty="0" smtClean="0">
                <a:solidFill>
                  <a:schemeClr val="tx1"/>
                </a:solidFill>
                <a:latin typeface="Arial" pitchFamily="34" charset="0"/>
                <a:cs typeface="Arial" pitchFamily="34" charset="0"/>
              </a:rPr>
              <a:t>Program</a:t>
            </a:r>
            <a:endParaRPr lang="en-US" sz="5400" dirty="0">
              <a:solidFill>
                <a:schemeClr val="tx1"/>
              </a:solidFill>
              <a:latin typeface="Arial" pitchFamily="34" charset="0"/>
              <a:cs typeface="Arial"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19126"/>
            <a:ext cx="3114674" cy="31146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883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8153400" cy="1066801"/>
          </a:xfrm>
        </p:spPr>
        <p:txBody>
          <a:bodyPr>
            <a:noAutofit/>
          </a:bodyPr>
          <a:lstStyle/>
          <a:p>
            <a:r>
              <a:rPr lang="en-US" sz="4400" dirty="0" smtClean="0">
                <a:latin typeface="Arial" panose="020B0604020202020204" pitchFamily="34" charset="0"/>
                <a:cs typeface="Arial" panose="020B0604020202020204" pitchFamily="34" charset="0"/>
              </a:rPr>
              <a:t>More Famous Safety Patrollers</a:t>
            </a:r>
            <a:endParaRPr lang="en-US" sz="44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057400"/>
            <a:ext cx="7543800" cy="3886200"/>
          </a:xfrm>
        </p:spPr>
        <p:txBody>
          <a:bodyPr/>
          <a:lstStyle/>
          <a:p>
            <a:pPr>
              <a:buClrTx/>
              <a:buFont typeface="Courier New" pitchFamily="49" charset="0"/>
              <a:buChar char="o"/>
            </a:pPr>
            <a:r>
              <a:rPr lang="en-US" dirty="0" smtClean="0">
                <a:latin typeface="Arial" pitchFamily="34" charset="0"/>
                <a:cs typeface="Arial" pitchFamily="34" charset="0"/>
              </a:rPr>
              <a:t>5 U.S. Supreme Court Justices</a:t>
            </a:r>
          </a:p>
          <a:p>
            <a:pPr>
              <a:buClrTx/>
              <a:buFont typeface="Courier New" pitchFamily="49" charset="0"/>
              <a:buChar char="o"/>
            </a:pPr>
            <a:endParaRPr lang="en-US" dirty="0" smtClean="0">
              <a:latin typeface="Arial" pitchFamily="34" charset="0"/>
              <a:cs typeface="Arial" pitchFamily="34" charset="0"/>
            </a:endParaRPr>
          </a:p>
          <a:p>
            <a:pPr>
              <a:buClrTx/>
              <a:buFont typeface="Courier New" pitchFamily="49" charset="0"/>
              <a:buChar char="o"/>
            </a:pPr>
            <a:r>
              <a:rPr lang="en-US" dirty="0" smtClean="0">
                <a:latin typeface="Arial" pitchFamily="34" charset="0"/>
                <a:cs typeface="Arial" pitchFamily="34" charset="0"/>
              </a:rPr>
              <a:t>3 Baseball Hall of Famers</a:t>
            </a:r>
          </a:p>
          <a:p>
            <a:pPr>
              <a:buClrTx/>
              <a:buFont typeface="Courier New" pitchFamily="49" charset="0"/>
              <a:buChar char="o"/>
            </a:pPr>
            <a:endParaRPr lang="en-US" dirty="0" smtClean="0">
              <a:latin typeface="Arial" pitchFamily="34" charset="0"/>
              <a:cs typeface="Arial" pitchFamily="34" charset="0"/>
            </a:endParaRPr>
          </a:p>
          <a:p>
            <a:pPr>
              <a:buClrTx/>
              <a:buFont typeface="Courier New" pitchFamily="49" charset="0"/>
              <a:buChar char="o"/>
            </a:pPr>
            <a:r>
              <a:rPr lang="en-US" dirty="0" smtClean="0">
                <a:latin typeface="Arial" pitchFamily="34" charset="0"/>
                <a:cs typeface="Arial" pitchFamily="34" charset="0"/>
              </a:rPr>
              <a:t>21 Astronauts</a:t>
            </a:r>
          </a:p>
          <a:p>
            <a:pPr>
              <a:buClrTx/>
              <a:buFont typeface="Courier New" pitchFamily="49" charset="0"/>
              <a:buChar char="o"/>
            </a:pPr>
            <a:endParaRPr lang="en-US" dirty="0" smtClean="0">
              <a:latin typeface="Arial" pitchFamily="34" charset="0"/>
              <a:cs typeface="Arial" pitchFamily="34" charset="0"/>
            </a:endParaRPr>
          </a:p>
          <a:p>
            <a:pPr>
              <a:buClrTx/>
              <a:buFont typeface="Courier New" pitchFamily="49" charset="0"/>
              <a:buChar char="o"/>
            </a:pPr>
            <a:r>
              <a:rPr lang="en-US" dirty="0" smtClean="0">
                <a:latin typeface="Arial" pitchFamily="34" charset="0"/>
                <a:cs typeface="Arial" pitchFamily="34" charset="0"/>
              </a:rPr>
              <a:t>4 Governors</a:t>
            </a:r>
          </a:p>
          <a:p>
            <a:endParaRPr lang="en-US" dirty="0"/>
          </a:p>
        </p:txBody>
      </p:sp>
      <p:sp>
        <p:nvSpPr>
          <p:cNvPr id="4" name="TextBox 3"/>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5" name="Picture 4"/>
          <p:cNvPicPr>
            <a:picLocks noChangeAspect="1"/>
          </p:cNvPicPr>
          <p:nvPr/>
        </p:nvPicPr>
        <p:blipFill>
          <a:blip r:embed="rId3"/>
          <a:stretch>
            <a:fillRect/>
          </a:stretch>
        </p:blipFill>
        <p:spPr>
          <a:xfrm>
            <a:off x="5842926" y="6361624"/>
            <a:ext cx="719390" cy="438950"/>
          </a:xfrm>
          <a:prstGeom prst="rect">
            <a:avLst/>
          </a:prstGeom>
        </p:spPr>
      </p:pic>
      <p:pic>
        <p:nvPicPr>
          <p:cNvPr id="6" name="Picture 5"/>
          <p:cNvPicPr>
            <a:picLocks noChangeAspect="1"/>
          </p:cNvPicPr>
          <p:nvPr/>
        </p:nvPicPr>
        <p:blipFill>
          <a:blip r:embed="rId4"/>
          <a:stretch>
            <a:fillRect/>
          </a:stretch>
        </p:blipFill>
        <p:spPr>
          <a:xfrm rot="1275014">
            <a:off x="5741418" y="3220999"/>
            <a:ext cx="2639643" cy="1481932"/>
          </a:xfrm>
          <a:prstGeom prst="rect">
            <a:avLst/>
          </a:prstGeom>
          <a:ln>
            <a:noFill/>
          </a:ln>
          <a:effectLst>
            <a:softEdge rad="112500"/>
          </a:effectLst>
        </p:spPr>
      </p:pic>
    </p:spTree>
    <p:extLst>
      <p:ext uri="{BB962C8B-B14F-4D97-AF65-F5344CB8AC3E}">
        <p14:creationId xmlns:p14="http://schemas.microsoft.com/office/powerpoint/2010/main" val="1318526397"/>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7618" y="3962400"/>
            <a:ext cx="9144000" cy="1828800"/>
          </a:xfrm>
        </p:spPr>
        <p:txBody>
          <a:bodyPr>
            <a:normAutofit/>
          </a:bodyPr>
          <a:lstStyle/>
          <a:p>
            <a:pPr algn="ctr"/>
            <a:r>
              <a:rPr lang="en-US" sz="5400" dirty="0" smtClean="0">
                <a:solidFill>
                  <a:schemeClr val="tx1"/>
                </a:solidFill>
                <a:latin typeface="Arial" pitchFamily="34" charset="0"/>
                <a:cs typeface="Arial" pitchFamily="34" charset="0"/>
              </a:rPr>
              <a:t>THE UNIFORM</a:t>
            </a:r>
            <a:endParaRPr lang="en-US" sz="5400" dirty="0">
              <a:solidFill>
                <a:schemeClr val="tx1"/>
              </a:solidFill>
              <a:latin typeface="Arial" pitchFamily="34" charset="0"/>
              <a:cs typeface="Arial" pitchFamily="34" charset="0"/>
            </a:endParaRPr>
          </a:p>
        </p:txBody>
      </p:sp>
      <p:sp>
        <p:nvSpPr>
          <p:cNvPr id="5" name="TextBox 4"/>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2" name="Picture 1"/>
          <p:cNvPicPr>
            <a:picLocks noChangeAspect="1"/>
          </p:cNvPicPr>
          <p:nvPr/>
        </p:nvPicPr>
        <p:blipFill>
          <a:blip r:embed="rId3"/>
          <a:stretch>
            <a:fillRect/>
          </a:stretch>
        </p:blipFill>
        <p:spPr>
          <a:xfrm>
            <a:off x="2776536" y="868810"/>
            <a:ext cx="3505200" cy="3505200"/>
          </a:xfrm>
          <a:prstGeom prst="rect">
            <a:avLst/>
          </a:prstGeom>
          <a:ln>
            <a:solidFill>
              <a:schemeClr val="tx1"/>
            </a:solidFill>
          </a:ln>
        </p:spPr>
      </p:pic>
    </p:spTree>
    <p:extLst>
      <p:ext uri="{BB962C8B-B14F-4D97-AF65-F5344CB8AC3E}">
        <p14:creationId xmlns:p14="http://schemas.microsoft.com/office/powerpoint/2010/main" val="3995116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48656"/>
            <a:ext cx="9144000" cy="1066800"/>
          </a:xfrm>
        </p:spPr>
        <p:txBody>
          <a:bodyPr>
            <a:normAutofit/>
          </a:bodyPr>
          <a:lstStyle/>
          <a:p>
            <a:pPr algn="ctr"/>
            <a:r>
              <a:rPr lang="en-US" dirty="0" smtClean="0">
                <a:solidFill>
                  <a:schemeClr val="tx1"/>
                </a:solidFill>
                <a:latin typeface="Arial" pitchFamily="34" charset="0"/>
                <a:cs typeface="Arial" pitchFamily="34" charset="0"/>
              </a:rPr>
              <a:t>Patrol Belt and Badge</a:t>
            </a:r>
            <a:endParaRPr lang="en-US" sz="5400" dirty="0">
              <a:solidFill>
                <a:schemeClr val="tx1"/>
              </a:solidFill>
              <a:latin typeface="Arial" pitchFamily="34" charset="0"/>
              <a:cs typeface="Arial"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167" y="1981200"/>
            <a:ext cx="2576623" cy="38278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634" y="1950417"/>
            <a:ext cx="3535363"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11" name="Picture 10"/>
          <p:cNvPicPr>
            <a:picLocks noChangeAspect="1"/>
          </p:cNvPicPr>
          <p:nvPr/>
        </p:nvPicPr>
        <p:blipFill>
          <a:blip r:embed="rId5"/>
          <a:stretch>
            <a:fillRect/>
          </a:stretch>
        </p:blipFill>
        <p:spPr>
          <a:xfrm>
            <a:off x="5842926" y="6361624"/>
            <a:ext cx="719390" cy="438950"/>
          </a:xfrm>
          <a:prstGeom prst="rect">
            <a:avLst/>
          </a:prstGeom>
        </p:spPr>
      </p:pic>
    </p:spTree>
    <p:extLst>
      <p:ext uri="{BB962C8B-B14F-4D97-AF65-F5344CB8AC3E}">
        <p14:creationId xmlns:p14="http://schemas.microsoft.com/office/powerpoint/2010/main" val="3823137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457200"/>
            <a:ext cx="9144000" cy="1066800"/>
          </a:xfrm>
        </p:spPr>
        <p:txBody>
          <a:bodyPr>
            <a:normAutofit/>
          </a:bodyPr>
          <a:lstStyle/>
          <a:p>
            <a:pPr algn="ctr"/>
            <a:r>
              <a:rPr lang="en-US" dirty="0" smtClean="0">
                <a:solidFill>
                  <a:schemeClr val="tx1"/>
                </a:solidFill>
                <a:latin typeface="Arial" pitchFamily="34" charset="0"/>
                <a:cs typeface="Arial" pitchFamily="34" charset="0"/>
              </a:rPr>
              <a:t>Fluorescent Yellow-Green</a:t>
            </a:r>
            <a:endParaRPr lang="en-US" sz="5400" dirty="0">
              <a:solidFill>
                <a:schemeClr val="tx1"/>
              </a:solidFill>
              <a:latin typeface="Arial" pitchFamily="34" charset="0"/>
              <a:cs typeface="Arial"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2088633" cy="4046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433" t="2035" r="23255"/>
          <a:stretch/>
        </p:blipFill>
        <p:spPr bwMode="auto">
          <a:xfrm>
            <a:off x="4581912" y="1925538"/>
            <a:ext cx="2605698" cy="4046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5"/>
          <a:stretch>
            <a:fillRect/>
          </a:stretch>
        </p:blipFill>
        <p:spPr>
          <a:xfrm>
            <a:off x="5842926" y="6361624"/>
            <a:ext cx="719390" cy="438950"/>
          </a:xfrm>
          <a:prstGeom prst="rect">
            <a:avLst/>
          </a:prstGeom>
        </p:spPr>
      </p:pic>
    </p:spTree>
    <p:extLst>
      <p:ext uri="{BB962C8B-B14F-4D97-AF65-F5344CB8AC3E}">
        <p14:creationId xmlns:p14="http://schemas.microsoft.com/office/powerpoint/2010/main" val="2931394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543800" cy="1600200"/>
          </a:xfrm>
        </p:spPr>
        <p:txBody>
          <a:bodyPr>
            <a:normAutofit/>
          </a:bodyPr>
          <a:lstStyle/>
          <a:p>
            <a:r>
              <a:rPr lang="en-US" sz="5300" dirty="0" smtClean="0">
                <a:latin typeface="Arial" pitchFamily="34" charset="0"/>
                <a:cs typeface="Arial" pitchFamily="34" charset="0"/>
              </a:rPr>
              <a:t>The Uniform</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sz="3100" dirty="0" smtClean="0">
                <a:latin typeface="Arial" pitchFamily="34" charset="0"/>
                <a:cs typeface="Arial" pitchFamily="34" charset="0"/>
              </a:rPr>
              <a:t>Everyone wears it the same way</a:t>
            </a:r>
            <a:endParaRPr lang="en-US" sz="3100" dirty="0">
              <a:latin typeface="Arial" pitchFamily="34" charset="0"/>
              <a:cs typeface="Arial" pitchFamily="34" charset="0"/>
            </a:endParaRPr>
          </a:p>
        </p:txBody>
      </p:sp>
      <p:sp>
        <p:nvSpPr>
          <p:cNvPr id="4" name="TextBox 3"/>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5" name="Picture 4"/>
          <p:cNvPicPr>
            <a:picLocks noChangeAspect="1"/>
          </p:cNvPicPr>
          <p:nvPr/>
        </p:nvPicPr>
        <p:blipFill>
          <a:blip r:embed="rId3"/>
          <a:stretch>
            <a:fillRect/>
          </a:stretch>
        </p:blipFill>
        <p:spPr>
          <a:xfrm>
            <a:off x="5842926" y="6361624"/>
            <a:ext cx="719390" cy="438950"/>
          </a:xfrm>
          <a:prstGeom prst="rect">
            <a:avLst/>
          </a:prstGeom>
        </p:spPr>
      </p:pic>
      <p:pic>
        <p:nvPicPr>
          <p:cNvPr id="6" name="Content Placeholder 5"/>
          <p:cNvPicPr>
            <a:picLocks noGrp="1" noChangeAspect="1"/>
          </p:cNvPicPr>
          <p:nvPr>
            <p:ph idx="1"/>
          </p:nvPr>
        </p:nvPicPr>
        <p:blipFill>
          <a:blip r:embed="rId4"/>
          <a:stretch>
            <a:fillRect/>
          </a:stretch>
        </p:blipFill>
        <p:spPr>
          <a:xfrm>
            <a:off x="1447800" y="914400"/>
            <a:ext cx="2667000" cy="3883041"/>
          </a:xfrm>
          <a:prstGeom prst="rect">
            <a:avLst/>
          </a:prstGeom>
        </p:spPr>
      </p:pic>
      <p:pic>
        <p:nvPicPr>
          <p:cNvPr id="7" name="Picture 6"/>
          <p:cNvPicPr>
            <a:picLocks noChangeAspect="1"/>
          </p:cNvPicPr>
          <p:nvPr/>
        </p:nvPicPr>
        <p:blipFill>
          <a:blip r:embed="rId5"/>
          <a:stretch>
            <a:fillRect/>
          </a:stretch>
        </p:blipFill>
        <p:spPr>
          <a:xfrm>
            <a:off x="5181600" y="914401"/>
            <a:ext cx="2722738" cy="3963568"/>
          </a:xfrm>
          <a:prstGeom prst="rect">
            <a:avLst/>
          </a:prstGeom>
        </p:spPr>
      </p:pic>
    </p:spTree>
    <p:extLst>
      <p:ext uri="{BB962C8B-B14F-4D97-AF65-F5344CB8AC3E}">
        <p14:creationId xmlns:p14="http://schemas.microsoft.com/office/powerpoint/2010/main" val="288588839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466359"/>
            <a:ext cx="8153400" cy="1066800"/>
          </a:xfrm>
        </p:spPr>
        <p:txBody>
          <a:bodyPr rtlCol="0">
            <a:noAutofit/>
          </a:bodyPr>
          <a:lstStyle/>
          <a:p>
            <a:pPr fontAlgn="auto">
              <a:spcAft>
                <a:spcPts val="0"/>
              </a:spcAft>
              <a:defRPr/>
            </a:pPr>
            <a:r>
              <a:rPr lang="en-US" sz="4400" dirty="0" smtClean="0">
                <a:solidFill>
                  <a:schemeClr val="tx1">
                    <a:lumMod val="50000"/>
                  </a:schemeClr>
                </a:solidFill>
                <a:latin typeface="Arial" panose="020B0604020202020204" pitchFamily="34" charset="0"/>
                <a:cs typeface="Arial" panose="020B0604020202020204" pitchFamily="34" charset="0"/>
              </a:rPr>
              <a:t>Folding the Patrol Belt</a:t>
            </a:r>
          </a:p>
        </p:txBody>
      </p:sp>
      <p:pic>
        <p:nvPicPr>
          <p:cNvPr id="2" name="Content Placeholder 1"/>
          <p:cNvPicPr>
            <a:picLocks noGrp="1" noChangeAspect="1"/>
          </p:cNvPicPr>
          <p:nvPr>
            <p:ph idx="1"/>
          </p:nvPr>
        </p:nvPicPr>
        <p:blipFill>
          <a:blip r:embed="rId3"/>
          <a:stretch>
            <a:fillRect/>
          </a:stretch>
        </p:blipFill>
        <p:spPr>
          <a:xfrm>
            <a:off x="1371600" y="1564902"/>
            <a:ext cx="2453347" cy="1840916"/>
          </a:xfrm>
          <a:prstGeom prst="rect">
            <a:avLst/>
          </a:prstGeom>
          <a:ln>
            <a:solidFill>
              <a:schemeClr val="tx1"/>
            </a:solidFill>
          </a:ln>
        </p:spPr>
      </p:pic>
      <p:sp>
        <p:nvSpPr>
          <p:cNvPr id="33795" name="AutoShape 2" descr="data:image/jpeg;base64,/9j/4AAQSkZJRgABAQAAAQABAAD/2wCEAAkGBhQSERUUExQUFRUVGBUUFBcUFBQUFxgUFRQVFRQUFBUXHCYeGBwkGRQUHy8gIycpLCwsFR4xNTAqNSYsLCkBCQoKDgwOGg8PGiwkHyQsKSwsKSksLCwsLCkpKSkpKSksLCkpKSwsLCwsLCkpLCksLCwpKSwpLCwpLCkpKSwpLP/AABEIAMABBwMBIgACEQEDEQH/xAAcAAABBQEBAQAAAAAAAAAAAAAFAgMEBgcBAAj/xABDEAABAwIEAwYCBggFAwUAAAABAAIRAwQFEiExBkFREyIyYXGBB5EjQqGxwfAUM1JicoLR4RYkkqKyQ8LxFTSDk7P/xAAaAQADAQEBAQAAAAAAAAAAAAACAwQBAAUG/8QAJBEAAgICAgIDAQEBAQAAAAAAAAECEQMhEjEEQRMyUSJhcRT/2gAMAwEAAhEDEQA/ALqClgpppSwvILym/Er9QfRY7a+JbF8Sf1B9FjlturPH6YnL2i1YK6HDzR3E7SW5ggFiO6rJZ1M9OFTLasBFZqJ6i5evKOVxCbpoTSUSot3spGZR7rZccBK1B+pGyYs65aTpJR2pdNbShBbW6AJ0mU3G7FzVHaDyXzCumEPzMhUxldxMxorNw9X5dUEtSHx/rH/wduqUEhCnMh49UexKnrKD1magpcg8LqRY7Md0J5w0UXDqktCmEaKF9jmqKji3iKBVNyrDi7e8VX6o1Kv9Il/SVw+YuGeq0F2IA1WALNbNxDpCunCNuX1czp02lBPGpf0/QUJuOkaRRd3QuuXhoEhxXnDxDkxceEp5xTFfwlcagNhR+kKNkoFhh+kKMVKkAk8gT8hK5mjkroKB3N9mdpPhHPbUz9/2KbZ3Yyku010nzbP4FE4OjaCLShOM+JqKNQrGT3moQQk1makB6LycsvAF5cm0cEW3LeoTguG9QsLHE9z+0fkV48U3XU/Iqn4JCPkRoPxHuWmiRI2WR226vrLRz2PZWNOs6pTa4HXuEzLQTzBjUKv3OAsZb06tNzi6AKodEAkx3YGgB01TsUeCpnZIN7JeHnuojZX3ZkzshVnUhq9nJM8lZCN99E7ddE3Ea2YzGiitR7sA+joNYQCIJBS3G+gk/wBHQ5NXOy8CvVDqEAYHv6JGp2TNncNbOiI4tXa7RD7WqxoMpuIHMnasU28kwAjOEOLXCVGwHDM785GnJELynkqCEOXtDfG2mg/f0ZZKr1xsrbbsz0B6KsXNKJQPYMdMl4PVkIw3ZV3BnawrAGaKGaqVFcv0quMnvFAqjdUcxdnfKEsp6q+EbpEbdWScJtQajQeZWmWtq2nBHOFlZuyxwI5I1S4teQPJZmTm0o9GwqPZqwfIC4SsxPHVRukJP+PanRQvDOx3KP6aaSmq57pWaHjyp0SH8c1CF3wyN5x/S5YYfpCjNZstcOoI+YIWVW3FDw6VYMUxO4osbUlr6ZjvMMgT18vP7lzxSTOUkwnbW8hs90ERvuSBv7NKfjNTABkkN00kFuhJjbxEapXDz21rem928aa7Gen2I0LQbuB1gaGdjpHyR0xwmzf9G2d8on1AgodjJ7wVa4nx+pbXDqYmNHCejv7ygN1xVUegWGT2KckjWrF3cC8sto8a1WiF5Z8MgecTU6fDNGPCPko+K4PSosDhTDtQD5TOv2fai1pcS0J26o9pTc08xp6jUfaAsunsxFPpYXD5Azw4tAy6Bp1a4n0yH3UO9wQtoXAcwiTVcyCC2Cc4221nRWmizugt+tBn2XatkSwg6yNQOh+5VLQ57RkdBkqW+gW6EEHzEb7KxWHDfYVHvfrTYZbP7MTJnmNkHvrs1Xucee3kOQVPyctLoiePitkjh671LCmMatMr5HNQLevkqg+as+IURUpyOi6enaBjsrNOgSk3NEgJ1lQtcpNa7aWmVmmgld0VWqzUyvWFh2j4GyeuWZ3QFZ8FwsU2SUWF6G+VCpJEi2pikxDb12YyE3jGI65QpFCzPZSekoMsrdDcMOCTZYuG6makQg2K08rnKbwpU75aucTWpa6eqFMTkVSYLw5sOVjp7IJhlKWyjtvso833KI7gipYy3vobUZAKL4wPpEHvHqzlUUBihbcn6I1nQ7SqGnmVeKnB7G0wQN1TME/Xs9VrlyyaASpycZKhaqVtgGz4JpvaCQE6eA6XQKxYV4FJIU05yt7DSRUTwJS6BIqcDUgDoFbiE3WGhQ85foVIoNhwkwvIIR2jgQoNIjNSP6xh1gftgeXMdPtewwfSFGyFrm7OSSIeE4V2TYZ4BqzUxB1I+1EG3GYgcwZQt9GpR71DUc6RP/5zt/CdOkJqyx/tdWsIPORB9E1NNaDXY3jWAsuK7nOAJAaPY5igGJ8JMaRACtWH1S59QkRBaP8Ako+MjvBKcmpAtIH2nBlItBIC4rLYjuBeQ8n+mUh7BqssRamq5gtSHFvmrEwo5LYsF2lQBz6R3Y4x6TLf9pCdqVROp0Q7FGn9KJa6DkpzpOkvCDcTuLaROcg8o01/MqiL0g7O8VcQMymlTAl3i8h+eSqAKYtXl2p1JTyelQhy5Ee7ZrKtHD9wH08pVcrtkKZw7Xy1ITZf1AUtSFYvaZHlBr7QK9Y/h2ZmYKj4kdEj0UY/uhvB6UulH8RxAMZAQOwqZGymS91Z8Iouo0irJHnO2LsLU1aknaVdLtgbSA8vwUHDMPFNqYu8QzPyha40hTbm9ehzCKmSqCrDxPb5qOb3VZOhlW5ju0tvZLiqBzvlUkVrBGy2EToug6odg5ykjoURq0ySps6/sLF9StY6e+q/cKxY6yCq/cqj0jlfGQrAx/mGeq2N9Obf2WO4H/7hnqtoYR2GpAEczCVm+yFw6I+EHuwprkMwauCSA4H0IKKOSMiqQS6Gym6o0KdITdXYpYQEw0fSFGig2HfrCjJWs0Sq+H9lVqNfDWh5c0uIaC18PG/IElvtCsCOcI121Wu0Byve2HAGC15adD6J+CHNtC8k+CspFCvVfdU+wp1alIy2u9rHdmJnK7NEd06+k9U/jO4Wr3zD2bsoE5Hho2E5TA8ljr8SbXYyozno4Hdrh4mnzBTPIxqNNAYsjk3YesvAF1esfAF5Rj2C7NzmVAXyM2oB3A5T58/eOStlFwMTsq7jbYyuHJP3GO06FsatTYCIGpc46BjRzJVHdMSHH8KVnV31HPpgENa0DMSA0cxl6z81D4p4aYy2qvcc7m06hbpDQezcJjmVasGrF1GmSI7rd9eWyF8c1MtnWnbs6k/6CvR+OJLzfRgtgdFMhQrDZTmhLY1CC1M0yWukclKKjXAWx/DmWpmKZ6UHoqRi7+8Qi9lXUevhXa1Rybu4/ujePM7e4QNDsTSdsRgXDda8MMysZsalQlrPQad4+QWj4N8P7K3aDVrVKjo1LW5Wg+UNP2lDMML9GANa1ugHIAcgArGy2LhufRDzSCk5z/xCbvhu0cBlqVYPIOYCPmxVS+4JNGoajHF9J3hJ8TT0fGnuFZrqzMIU69LQ5r3d2WnXlqASPb7l3ycnQNSxq0yt3VKDCPcPVi6kW9EGu9z6qfwtcw8tPNddM6rgMUKOWs4eaMBmiRiVplqBwG6epjRTeR9g8P1KdxD4lW6xVm4nZDlWHpkHaQ6ceMf+juEOy1Q6CcvIbk8gj19RubuM7wGjwsBOUf1UDBaHeb+dXf2haFg9vpqyYW5JOL0T44KSdlB/w9Xpd5j4I6FwR3A+NalJwp3Wrdg87joSfrBWvEQwtIyNaeWon5SqJjWHZxPSR6IFJyfGZssairiaY14IBBBBEgjYg7EJusdCq58PbtzrUtcZ7N7mD+GA4f8AIqxVjoUiceLo2LtWBsP/AFhRkoLh5+kRklAEeVAwn4jVbC8uIaKtI1apLCcpHfdq10GPQgq+PqBoJOw1PoNSsKrVcz3OP1iXf6jP4qzxFtsn8jpG80/jrZOpy5lwx42bka8T/EHR84WZcJXGerXIkNJa4N5Auc6PeBCqBKtHAn/W/wDj/wC9U5/oxGL7o1KxPcC8k2R7gXl5JeexCnmpkKk8QBpFuahhjKjmuBOkubLTG2hafaVbTi1P9oKk8VObUpVWNOrSKg/lOv8AtLlZgexGRaNWvviJYWjQDcMcQ0dyj9KZjUDLoPchZbx78UH37eypsNKjMmTL39M8aAc8on1KoDSnAvQIw9hploPkiLQg+C1t28xr7FGmFJl2Pj0Jc1M1WSFJcE05YEQ6dTKiVC7OWW7y0f7h+MKDcUtCU7gDHOOVoBJOgJiY139kc2tMKEG4st2D1yajs3Myr1h8ZfRUC0qFwmiddNCPY7kao9SqVGQXnmNnN66iA0feVJ7sctqg1izdFTrmz7TtRzIOX+Uos61dVnK6IOrTndseQFRo+9Dbqg6jtBLiWjcDM7QcyQP6LE92dKOqBWM0Gty5TOZjCfJ0QR8woWD1sr56KXi1OHETMBo8vCDp7lQMMPeKKTDxR/hovDajazPzuorWQYQrBr0tqlvIo7dsjVDnh7FY36KbxQdVU3qy8RulyrdQIcL0W54tQiwla2rsuXXcE5XRILRpmGw326Kx4UOxyEAguJzNzPcNOhcTPVRaNdpNNzY+kptLo5Pkhw/4/NFXuioMgY4NEd8nUnc6ea6cm9E8IJbGLrDO3dnysPXO3Np0Gu+0Ie+3dTY4Hz0kkDpE6x5KwWoDQQ4tM6nKCIjciSfyELxp2nrohUn0FKK7JfA802Oa5pBqOLwdIENbofP8lWas7QoDZXVOnkBEFoMmd80EQpVbHKcHUJc3bsBRS0hnD3fSFGcyqlli7A/dFv8A12n1QtM09xPc5LSu4b9m4D1d3P8AuWOlaLxnjjDauY0yXlrR6BwcT/t+1ZzCv8VVFsj8h7o8SrHwQ6H1B1a0/J391XEZ4WuxTqunYt+5wKdlVwYvF90a3ZO7gXkJs8ep5Br9q8vJo9CjOCy4/fXBaV9SQ7ZbGzCaf7IS6uDsLSMo2VkfIp9Ezx37MAiCQeScY5G+NsG7C4zDw1O8PJw8Q/H3QJh81bGSkrRLJU6JdlWyPzfP0KsltWD2yNvx6FVZrgnqVy5mrTHXoY6hdKNmxlRaikOCjYdiIqCNn9Ov8PVNYtiXZiG+I8+QSqd0OtVZJq+ErlrUNIsfr3SHaeRBQ2zxcmG1RmafrNgOA9tD8p80fFxbOMGs0ARuCP7LJwl6H4M0F9g1TuW/pJcwgh4Y4R6ZYPnoil5dvdGUAx9XMGmOsnSfIwq1dYtQoupFr2mTEtIMN3zadCB8yrHbVGPf2rGszgQZax+hE6BwII5gpMo8WNjJPocZfOFQvJFEHZpqMLp/eAMD5nfkmcZcYDjG7XRy0cDy6x9qK1qjqmUPgAahoDWtnecoA1VZxjFs7mUmiYlzo5NaTqffKsq3o5vWyFf3Je5zjzUHDT3ypNUaKPhw75XT9B4NxkS6RirKttOpnp+yqJ/WhWSzfAjqiyvqyaC7KZjo75CA1VbuJ7GDmCqVZLjHi6PRyS54U/wcw3EHNe1pMtaSQPMwT9ytFpbB5DszteUx5bhVPCo7ZubwjV07AcyUWscYNu4tc0lu7cwIOVwzMdHm0g+6ZJP0efGSXZYq9q2mMwzeYLjHy/qgOO4mXZoiWguMbADX74Ck1r2rdEBrS1vN0R9vMp3ELAWdt2piXEikHal9QDV0HdrJDidpyjmYCMLkFOf8lcsrSrVbmYSRsddQehTlbDKzBLjAHMlReHsefavJY0PDhlLXTBjY6cxrr5qVjuOPunyQGsGzWzHmfNUfHJy/wm+Vcf8AQf8Ap5YZaR/E4Az6A6Bdp3pefEAeswPfoo1VoifMhIBgEdYn22TnFVQlTldirquXRqSBt/VMldckrUq6Mbbds7Kn2OHvc3OAYJge2/2/ch7WkkAAknQAbknYBapSwjsaFGm4d5rAHfxbuHzJHskZ8nBDsEOTsp9PBaxGk/avLULCzbkGi6oflZZSCzGp5jEikNApNNqCgDPviVguelI5aj1WSbLfeOWf5d3oVhNRklX+O/5omyrYmm5OComKlIt32Ox6rrT/AEVQgkZlxwSWpU/n0XGC27D89Uh5nX8ynISCNY5H71pwqiYIMTHLT3C1L/B1xb02XVmTXoOYHtAiRTcMwDmk8p5Hr6LK2PjdbLwBxVWpYK/sgxz6NVzG9o4NAFQsLQJPWo86kABp1QuCloOM3EH0r+6rQxre87u5WsIInqTt7AnorVS+HzaNnVa4/TV2FjnxOQR3Wt9CAfUDpJjfDqzv31XXJq0HUDmBApACoelKpAdE/W1B6OWh3Lc4GkaiQdx6rI4lBhTyuS0fPFxWfQqVKFwIq0zBI2cNw4dZBB8wUvDiC6QZB5jZGvjfhOS4o1gBFRhY4j9umef8r2j2Wc294+mZY4tPl+I2KCeFS6HYfJeNNNXZdqwioEea05NFRrTiUOI7UQ4fWboD/EDMH0VyscWouAAqMnpmE/JT58cqQeLJG2DMdxqlTbkqEl5HhAkxyJPJUypft1ys/wBRn7Nkzid4atV9Q/WcT7ch8oHso9GmXuAAOvIaqmGNJK+xM88ncU9B3h/Aq1/V7GkJHiqO0DWsBGY9NOXUrXL/AIGFWjSq0B9JSY1kOiX0mDK2T+0Ggeo6QiHBXA7LG3Gn0tRrTWJ73eAJDBroBJHrJUfjK3P6BBLg0vpsDW5e+4mXS12jwGhxyncg7EBHJJqmKg3yVEjhvgnOBVuIazdtMHcby48h5b+ixn4hcS/pt697P1LPoqDRoBSZoCByzGXfzDotFwmpdUsHvKjXj9HNGqKDCSXAAOY+rTedQ0mYYdfMR3scpUUMIKPQeVtyabO5RyblaBrrLnfxH8Bp96aa8uOmy7dVOQXaDYCYKOObr5DX7kw8qW9s6/nyUOqsMEhy8uKz8A8N/pVxmeCaVKHO6Ofuxnn1I6DzQSkoq2FFcnSD/APBhbluawg70WHlO1R3n0Hv0VpxhmoRkNQrGG6heVObm7Z6MIqKpE6wb3AvJ2wHcC8gNZKt9gpdMKDZ1QWhTWFM6YsAcdn/AC7vQrCQZK3Xjk/5d3oVgwPeVXjvsTl9B2ztm1GZXCR93mEIv8OdRdB1afC7r/Qo3hOyJ1rUPaWuEg/mR5p/KmDxtFMaU6xKvLB1Fxadt2nqP6+SRTTk7ENUOFy84aLkwYXGHktMFhoKPcP3ji11HuupFxqOpnQkmmWCpP7hyu8onaYANKPcLNp5y6qS0GGNe3NnpPPebVAHib3SCN4MjUJmNXJGS6NQ+G/GuVzbO4Y6kSMlKS5zMw0ApvOuUnYEuGoggaLSyD1+YCwu2omnUc1jctdsOfSa49jc09HipSA7oqRDwW7jvNgiHbPh172tGnVbq2oxtQDSRnaHROx3RZYU7Miyo/GLCjVw5z9JovbU21ynuO/5g/yrCcOs31ninTEvdIAkDYEnU+QK+ocWsm3NCrRJ/WMewzyLgQD7GD7L5Xu6JpvIcNQS1w8wYI+aSGSL6xfReadQQ5sSJB3EjUaFRXBKDpSFxwiofwKv/wAH+GzXvBVcPo7cdo7oah0pN+9/8g6rP2OBInYTPpuvov4WYGbawp5hFSt9O/yzgZG+zA33lcYW6oBl1MDWdYAHOSsa474vF9LKZigx3Z09TLwfHVFMRIMQ3MQInmTF1+KWNdna9gx0VLjumInsh44J0GbwyeWbeFmdrQDWgAgNnUiYJ/dae9Vd++8ho5DZLk/Rf4uFtqTRc+Grx1XB72g4kinSqGme6O6abnODW8mh7HAE7yY6LGqtbpstjwBgp4RiNXLlZkqsYDqSRRLQS7n3qnQAHYbrFXFFF6J/ISjkkl+iYl355J5pk+QTZbA8zp/VLcIAaPdEIHKTp15cvRQ3mSVNOgPkIUBczglw3w++8rik0wIzPduGsEAnzOoAHUrbMLwqnb0m0qTYa35k83OPMk81U/hRhuW3qViNar8o/gp6f8nO/wBKvK8zPPlKvRbijSsTCF4yNQiwQvGRqFMPQQsB3AvJNtVDKYc4wF5akYzmHshoRKm5QMKdLFLBgpjFgTjh3+Xd6FYP9ZbvxlBoH0WOtw5rjoqPH9isvonYO7RG2FQrHCy0TuiFKgU6a9nRYMx+xz0SRuzvD0HiHy+5VZq0I0tIPPQ+iol1a9nUcw/VMe3I/KEeJ+heVexJEhImfUJTXLlRsahOEnZRrhjEBTe5r2l1Ko3LUaInQy17CdntJJB9QdHFAwZ29vXoiWBYh2NZj8oc3Vr2nZ9N4yvYTykHfkYPJHjdSRj6Li+3dLLcvGcRUsa4OUODnFzaeb6rXOnLPgqAgxJjY+Ea7n2NBzxDyzvANyw4OcHd3lqNljV1RYAKD3zQqTUtKztMjjoW1I2BIyVB9VwDhp4tj4PdUFlb9tPaZBnLt80mcx5nz5p+fpAQCtWmD69RoV87fFjBf0fEKseGrFZv8859v3w5fRNZwAJJAAEknQADUknkF87/ABO4vZfXI7MDs6QLGO5v1kuPlOw6a84EowDcI8MvvqrqVNzWltN1Ul0xDS0RprJLghl3aup1HU36OaS1wmYcNxPkZHsnLLE6tAl1GpUpFwyk03OYS2QYJB2kA+wUR1QkkkkkySSZJJ3JPNccIY4ZwCNDI9V9TcL3jattRewQ11NhaOgyju+xkey+Vq3I9Ctg+GHxMoU6FO2uCaZZIbUOrO84uh0as1O+o6kLDiJ8U7hwxGpJ7oZTgO1hoptLnAchmcGgbuc866KvWbi94aGHOTlAaZ7wiQJ6EgE7SY1V6+M9qIt7lhHeBYXNAIOTv0qhcN2tDqhA5uDFnWC13U/pG6Fha5szDexIdneRrkY4jQeOo7nEIXjiz0MHl5ILino1b4lUxYYG22b4qjqdNxHM5u1qu06lhHusJHJbB8ccWFSlZAadoHV4PIZKYaD/APY9ZAXSZ9h6cyiRA229nZ1J6aD8Sl0m80hon0GydHRaYcrHulQSVOrDRcwey7a4pUx9eoxvsXCfslZJ1s1bNu4dsOwtaNPm2m2f4iMz/wDcSiK4XL2ZeK3bs9FKjoVf4sxZtANLgSXHRoMExuZ5DZH84AkmANTPQblZRxHjX6TXLxOQd1n8IJgxyndFFWU+Pj+SW+idiXFz6sNDcjG67ySY5nb7F5AmLyd0ex/4sb2jT8JxdrRBOylVuJaQ0JAVHDXxI5bhQ7ixNcECQU2eJN9nze0rRYOKeIGVKRa0g+iy+X037mESu8CrUe8SdE1b1m1NDv0TccVFaETbfZYsDvy5uqLUHiUFwe3yjTZE3brb3RqQWNs0qgcWUQ26cB+yw++X/wAK4tuCFSeI7nPcPPSG/wCkAFbDsGfQNSgVwJUJ4gQ5sa8uf9Uuk6D15/mF0JJbHot6OL2+nTygSTaXHepvOrreuAJD45tkNeB42EOGobG1cNWxpWVuxxBLKNIEzIkMEnNsR5rAcGr5LaX963qONKqG6upvEupPg7PAJc07OGdvWDHHHxOdXpi1tSW0GsbTc6CH1srQ2I3ZT023PPon5XaQEVsm/E34m9uHW1q76LarUH/U/dZ+55/W9N8yHnuvdmTvouOgKcMTUemM+q69ybotmdYPKVjNHHgkHRIY4jvNTvYuG0H5qM6WlccG6WPVH0P0c1HdmHioGHVoeAQHNB8J7x20JgkGFOs6zWtiQDpMyQMuoc4b9nTBzfvvcN40rbHA8vkpVK4I2cfcTsZ/ALbNToP8XcSOujQa5rmmhQbR7xlxDXOOd3RxYWSOoKABs/nYcgpl3byG1M4c6pLn6EZXzq2T4twZ6lMtbC4x9nWsgJbQuBKaFpgi4Gik8LVMly15+oHOG3ijKPv+xR7hScDewNrB2lTIXU3TAlsy2POR8kvJ9WHD7F0uOKKjW58riPIT84291Et/iI128sPn3h8w3T3WdCo8z/dJYCp1giOeaRoeM8VPfQqNaQQ5pbmaQd9CNNdRKrluZaPQIXaXr26gyNoOvt8kWp3zHCGtDDG0k/KUEsfFaPQ8HyFzqXs4x0E+q8mnP6LyXR7PyVo0qjlNQxsU43DwHyBugvBl9mcWu3Vwu6PPZa9viz553BgHiK3ilrELPjhjXGWmD5LQOJc3YHXkstp1ntdoeadhhJJipyi+y54JSIEORd1uCgGBX7nDUI4y76omco/girTABJ2Ak+g3WeV6uZzndST8zKuPFmIhlHIDrU09GjV34D3KpKZjVbEZH6OylBJldamihwLpK4vOWnHBVIa5oc4NcRmaCQ10eGQN4PVIaI2geyduLZzHOY9pa5pggiCD0IKbBXHHC3qU1UPROveozisOCeAYX2ry5wljNTOxPJv4n+6sdjh9DUdlT16tB+3kpeA2YFjTgQSC4+ZLjr8o+STZUN+qkyW02X4HGOmuwJi/CZYC+iS5m5YT3h6H6w+31VcqsBEjSNup9VoTrqAQVSsRsmteXN2nbkJPJHhm5KmKz4uD0QKVMnyUlrFymnKgVFEo/T2SCUsjRJjRacdaltSGuSjouOG6hUZ4UhyYqBYcTre3ApgAST953P56LjcNgbjnr9xTVC4OQjpqE7aPJEH9n/wPz0SmGRXUQHb6D7pSq9IsOnLUem6lU2g6Hqoj7julp1LdAfLlK45OiS1x8Q2PLyXUxZVu56ae3JeU0o7PosOXlBOz/9k="/>
          <p:cNvSpPr>
            <a:spLocks noChangeAspect="1" noChangeArrowheads="1"/>
          </p:cNvSpPr>
          <p:nvPr/>
        </p:nvSpPr>
        <p:spPr bwMode="auto">
          <a:xfrm>
            <a:off x="0" y="-887413"/>
            <a:ext cx="2505075" cy="1828801"/>
          </a:xfrm>
          <a:prstGeom prst="rect">
            <a:avLst/>
          </a:prstGeom>
          <a:noFill/>
          <a:ln w="9525">
            <a:noFill/>
            <a:miter lim="800000"/>
            <a:headEnd/>
            <a:tailEnd/>
          </a:ln>
        </p:spPr>
        <p:txBody>
          <a:bodyPr/>
          <a:lstStyle/>
          <a:p>
            <a:endParaRPr lang="en-US">
              <a:solidFill>
                <a:srgbClr val="FFFFFF"/>
              </a:solidFill>
              <a:latin typeface="Franklin Gothic Book" pitchFamily="34" charset="0"/>
            </a:endParaRPr>
          </a:p>
        </p:txBody>
      </p:sp>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4"/>
          <a:stretch>
            <a:fillRect/>
          </a:stretch>
        </p:blipFill>
        <p:spPr>
          <a:xfrm>
            <a:off x="5842926" y="6361624"/>
            <a:ext cx="719390" cy="438950"/>
          </a:xfrm>
          <a:prstGeom prst="rect">
            <a:avLst/>
          </a:prstGeom>
        </p:spPr>
      </p:pic>
      <p:pic>
        <p:nvPicPr>
          <p:cNvPr id="4" name="Picture 3"/>
          <p:cNvPicPr>
            <a:picLocks noChangeAspect="1"/>
          </p:cNvPicPr>
          <p:nvPr/>
        </p:nvPicPr>
        <p:blipFill>
          <a:blip r:embed="rId5"/>
          <a:stretch>
            <a:fillRect/>
          </a:stretch>
        </p:blipFill>
        <p:spPr>
          <a:xfrm>
            <a:off x="4602633" y="1533159"/>
            <a:ext cx="2480586" cy="1861355"/>
          </a:xfrm>
          <a:prstGeom prst="rect">
            <a:avLst/>
          </a:prstGeom>
          <a:ln>
            <a:solidFill>
              <a:schemeClr val="tx1"/>
            </a:solidFill>
          </a:ln>
        </p:spPr>
      </p:pic>
      <p:pic>
        <p:nvPicPr>
          <p:cNvPr id="5" name="Picture 4"/>
          <p:cNvPicPr>
            <a:picLocks noChangeAspect="1"/>
          </p:cNvPicPr>
          <p:nvPr/>
        </p:nvPicPr>
        <p:blipFill>
          <a:blip r:embed="rId6"/>
          <a:stretch>
            <a:fillRect/>
          </a:stretch>
        </p:blipFill>
        <p:spPr>
          <a:xfrm>
            <a:off x="1371600" y="3881312"/>
            <a:ext cx="2490965" cy="1869143"/>
          </a:xfrm>
          <a:prstGeom prst="rect">
            <a:avLst/>
          </a:prstGeom>
          <a:ln>
            <a:solidFill>
              <a:schemeClr val="tx1"/>
            </a:solidFill>
          </a:ln>
        </p:spPr>
      </p:pic>
      <p:pic>
        <p:nvPicPr>
          <p:cNvPr id="8" name="Picture 7"/>
          <p:cNvPicPr>
            <a:picLocks noChangeAspect="1"/>
          </p:cNvPicPr>
          <p:nvPr/>
        </p:nvPicPr>
        <p:blipFill>
          <a:blip r:embed="rId7"/>
          <a:stretch>
            <a:fillRect/>
          </a:stretch>
        </p:blipFill>
        <p:spPr>
          <a:xfrm>
            <a:off x="4563860" y="3876432"/>
            <a:ext cx="2469186" cy="1852801"/>
          </a:xfrm>
          <a:prstGeom prst="rect">
            <a:avLst/>
          </a:prstGeom>
          <a:ln>
            <a:solidFill>
              <a:schemeClr val="tx1"/>
            </a:solidFill>
          </a:ln>
        </p:spPr>
      </p:pic>
    </p:spTree>
    <p:extLst>
      <p:ext uri="{BB962C8B-B14F-4D97-AF65-F5344CB8AC3E}">
        <p14:creationId xmlns:p14="http://schemas.microsoft.com/office/powerpoint/2010/main" val="264348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3"/>
          <a:stretch>
            <a:fillRect/>
          </a:stretch>
        </p:blipFill>
        <p:spPr>
          <a:xfrm>
            <a:off x="5842926" y="6361624"/>
            <a:ext cx="719390" cy="438950"/>
          </a:xfrm>
          <a:prstGeom prst="rect">
            <a:avLst/>
          </a:prstGeom>
        </p:spPr>
      </p:pic>
      <p:pic>
        <p:nvPicPr>
          <p:cNvPr id="3" name="Picture 2"/>
          <p:cNvPicPr>
            <a:picLocks noChangeAspect="1"/>
          </p:cNvPicPr>
          <p:nvPr/>
        </p:nvPicPr>
        <p:blipFill>
          <a:blip r:embed="rId4"/>
          <a:stretch>
            <a:fillRect/>
          </a:stretch>
        </p:blipFill>
        <p:spPr>
          <a:xfrm>
            <a:off x="838200" y="2133600"/>
            <a:ext cx="2874946" cy="3523117"/>
          </a:xfrm>
          <a:prstGeom prst="rect">
            <a:avLst/>
          </a:prstGeom>
          <a:ln>
            <a:solidFill>
              <a:schemeClr val="tx1"/>
            </a:solidFill>
          </a:ln>
        </p:spPr>
      </p:pic>
      <p:sp>
        <p:nvSpPr>
          <p:cNvPr id="8" name="Rectangle 2"/>
          <p:cNvSpPr txBox="1">
            <a:spLocks noChangeArrowheads="1"/>
          </p:cNvSpPr>
          <p:nvPr/>
        </p:nvSpPr>
        <p:spPr>
          <a:xfrm>
            <a:off x="152400" y="457200"/>
            <a:ext cx="9144000" cy="10668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dirty="0" smtClean="0">
                <a:solidFill>
                  <a:schemeClr val="tx1"/>
                </a:solidFill>
                <a:latin typeface="Arial" pitchFamily="34" charset="0"/>
                <a:cs typeface="Arial" pitchFamily="34" charset="0"/>
              </a:rPr>
              <a:t>The Gold Badge</a:t>
            </a:r>
            <a:endParaRPr lang="en-US" dirty="0">
              <a:solidFill>
                <a:schemeClr val="tx1"/>
              </a:solidFill>
              <a:latin typeface="Arial" pitchFamily="34" charset="0"/>
              <a:cs typeface="Arial" pitchFamily="34" charset="0"/>
            </a:endParaRPr>
          </a:p>
        </p:txBody>
      </p:sp>
      <p:sp>
        <p:nvSpPr>
          <p:cNvPr id="4" name="TextBox 3"/>
          <p:cNvSpPr txBox="1"/>
          <p:nvPr/>
        </p:nvSpPr>
        <p:spPr>
          <a:xfrm>
            <a:off x="3886200" y="2819400"/>
            <a:ext cx="4899033" cy="1754326"/>
          </a:xfrm>
          <a:prstGeom prst="rect">
            <a:avLst/>
          </a:prstGeom>
          <a:noFill/>
        </p:spPr>
        <p:txBody>
          <a:bodyPr wrap="none" rtlCol="0">
            <a:spAutoFit/>
          </a:bodyPr>
          <a:lstStyle/>
          <a:p>
            <a:r>
              <a:rPr lang="en-US" sz="2800" dirty="0" smtClean="0"/>
              <a:t>Reward for a special act</a:t>
            </a:r>
          </a:p>
          <a:p>
            <a:r>
              <a:rPr lang="en-US" sz="2800" dirty="0" smtClean="0"/>
              <a:t> </a:t>
            </a:r>
          </a:p>
          <a:p>
            <a:r>
              <a:rPr lang="en-US" sz="2800" dirty="0" smtClean="0"/>
              <a:t>Worn with your regular badge</a:t>
            </a:r>
          </a:p>
          <a:p>
            <a:endParaRPr lang="en-US" sz="2400" dirty="0"/>
          </a:p>
        </p:txBody>
      </p:sp>
    </p:spTree>
    <p:extLst>
      <p:ext uri="{BB962C8B-B14F-4D97-AF65-F5344CB8AC3E}">
        <p14:creationId xmlns:p14="http://schemas.microsoft.com/office/powerpoint/2010/main" val="9457248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7618" y="3962400"/>
            <a:ext cx="9144000" cy="1828800"/>
          </a:xfrm>
        </p:spPr>
        <p:txBody>
          <a:bodyPr>
            <a:normAutofit/>
          </a:bodyPr>
          <a:lstStyle/>
          <a:p>
            <a:pPr algn="ctr"/>
            <a:r>
              <a:rPr lang="en-US" sz="5400" dirty="0" smtClean="0">
                <a:solidFill>
                  <a:schemeClr val="tx1"/>
                </a:solidFill>
                <a:latin typeface="Arial" pitchFamily="34" charset="0"/>
                <a:cs typeface="Arial" pitchFamily="34" charset="0"/>
              </a:rPr>
              <a:t>GOALS and BEHAVIOR</a:t>
            </a:r>
            <a:endParaRPr lang="en-US" sz="5400" dirty="0">
              <a:solidFill>
                <a:schemeClr val="tx1"/>
              </a:solidFill>
              <a:latin typeface="Arial" pitchFamily="34" charset="0"/>
              <a:cs typeface="Arial" pitchFamily="34" charset="0"/>
            </a:endParaRPr>
          </a:p>
        </p:txBody>
      </p:sp>
      <p:sp>
        <p:nvSpPr>
          <p:cNvPr id="3" name="TextBox 2"/>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2" name="Picture 1"/>
          <p:cNvPicPr>
            <a:picLocks noChangeAspect="1"/>
          </p:cNvPicPr>
          <p:nvPr/>
        </p:nvPicPr>
        <p:blipFill>
          <a:blip r:embed="rId3"/>
          <a:stretch>
            <a:fillRect/>
          </a:stretch>
        </p:blipFill>
        <p:spPr>
          <a:xfrm>
            <a:off x="2057400" y="1066800"/>
            <a:ext cx="5303980" cy="3542083"/>
          </a:xfrm>
          <a:prstGeom prst="rect">
            <a:avLst/>
          </a:prstGeom>
        </p:spPr>
      </p:pic>
    </p:spTree>
    <p:extLst>
      <p:ext uri="{BB962C8B-B14F-4D97-AF65-F5344CB8AC3E}">
        <p14:creationId xmlns:p14="http://schemas.microsoft.com/office/powerpoint/2010/main" val="2793309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762000" y="533400"/>
            <a:ext cx="7848600" cy="1066800"/>
          </a:xfrm>
        </p:spPr>
        <p:txBody>
          <a:bodyPr>
            <a:normAutofit fontScale="90000"/>
          </a:bodyPr>
          <a:lstStyle/>
          <a:p>
            <a:pPr eaLnBrk="1" hangingPunct="1"/>
            <a:r>
              <a:rPr lang="en-US" dirty="0" smtClean="0">
                <a:solidFill>
                  <a:schemeClr val="tx1"/>
                </a:solidFill>
                <a:latin typeface="Arial" panose="020B0604020202020204" pitchFamily="34" charset="0"/>
                <a:cs typeface="Arial" panose="020B0604020202020204" pitchFamily="34" charset="0"/>
              </a:rPr>
              <a:t>Goals of the Safety Patrol</a:t>
            </a:r>
          </a:p>
        </p:txBody>
      </p:sp>
      <p:sp>
        <p:nvSpPr>
          <p:cNvPr id="6" name="Rectangle 3"/>
          <p:cNvSpPr txBox="1">
            <a:spLocks noChangeArrowheads="1"/>
          </p:cNvSpPr>
          <p:nvPr/>
        </p:nvSpPr>
        <p:spPr>
          <a:xfrm>
            <a:off x="609600" y="4046616"/>
            <a:ext cx="8534400" cy="222478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fontAlgn="auto">
              <a:spcAft>
                <a:spcPts val="0"/>
              </a:spcAft>
              <a:buNone/>
              <a:defRPr/>
            </a:pPr>
            <a:r>
              <a:rPr lang="en-US" sz="2800" u="sng" dirty="0" smtClean="0">
                <a:latin typeface="Arial" pitchFamily="34" charset="0"/>
                <a:cs typeface="Arial" pitchFamily="34" charset="0"/>
              </a:rPr>
              <a:t>Help</a:t>
            </a:r>
            <a:r>
              <a:rPr lang="en-US" sz="2800" dirty="0" smtClean="0">
                <a:latin typeface="Arial" pitchFamily="34" charset="0"/>
                <a:cs typeface="Arial" pitchFamily="34" charset="0"/>
              </a:rPr>
              <a:t> keep students safe during arrival and dismissal</a:t>
            </a:r>
            <a:endParaRPr lang="en-US" sz="2800" dirty="0">
              <a:latin typeface="Arial" pitchFamily="34" charset="0"/>
              <a:cs typeface="Arial" pitchFamily="34" charset="0"/>
            </a:endParaRPr>
          </a:p>
          <a:p>
            <a:pPr marL="0" indent="0" fontAlgn="auto">
              <a:spcAft>
                <a:spcPts val="0"/>
              </a:spcAft>
              <a:buNone/>
              <a:defRPr/>
            </a:pPr>
            <a:r>
              <a:rPr lang="en-US" sz="2800" u="sng" dirty="0" smtClean="0">
                <a:latin typeface="Arial" pitchFamily="34" charset="0"/>
                <a:cs typeface="Arial" pitchFamily="34" charset="0"/>
              </a:rPr>
              <a:t>Help</a:t>
            </a:r>
            <a:r>
              <a:rPr lang="en-US" sz="2800" dirty="0" smtClean="0">
                <a:latin typeface="Arial" pitchFamily="34" charset="0"/>
                <a:cs typeface="Arial" pitchFamily="34" charset="0"/>
              </a:rPr>
              <a:t> </a:t>
            </a:r>
            <a:r>
              <a:rPr lang="en-US" sz="2800" dirty="0">
                <a:latin typeface="Arial" pitchFamily="34" charset="0"/>
                <a:cs typeface="Arial" pitchFamily="34" charset="0"/>
              </a:rPr>
              <a:t>bus drivers </a:t>
            </a:r>
            <a:r>
              <a:rPr lang="en-US" sz="2800" dirty="0" smtClean="0">
                <a:latin typeface="Arial" pitchFamily="34" charset="0"/>
                <a:cs typeface="Arial" pitchFamily="34" charset="0"/>
              </a:rPr>
              <a:t>keep students safe on the bus</a:t>
            </a:r>
            <a:endParaRPr lang="en-US" sz="2800" dirty="0">
              <a:latin typeface="Arial" pitchFamily="34" charset="0"/>
              <a:cs typeface="Arial" pitchFamily="34" charset="0"/>
            </a:endParaRPr>
          </a:p>
          <a:p>
            <a:pPr marL="0" indent="0" fontAlgn="auto">
              <a:spcAft>
                <a:spcPts val="0"/>
              </a:spcAft>
              <a:buNone/>
              <a:defRPr/>
            </a:pPr>
            <a:r>
              <a:rPr lang="en-US" sz="2800" u="sng" dirty="0" smtClean="0">
                <a:latin typeface="Arial" pitchFamily="34" charset="0"/>
                <a:cs typeface="Arial" pitchFamily="34" charset="0"/>
              </a:rPr>
              <a:t>Help</a:t>
            </a:r>
            <a:r>
              <a:rPr lang="en-US" sz="2800" dirty="0" smtClean="0">
                <a:latin typeface="Arial" pitchFamily="34" charset="0"/>
                <a:cs typeface="Arial" pitchFamily="34" charset="0"/>
              </a:rPr>
              <a:t> </a:t>
            </a:r>
            <a:r>
              <a:rPr lang="en-US" sz="2800" dirty="0">
                <a:latin typeface="Arial" pitchFamily="34" charset="0"/>
                <a:cs typeface="Arial" pitchFamily="34" charset="0"/>
              </a:rPr>
              <a:t>maintain order in the hallways.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667" t="20371" r="13333" b="2592"/>
          <a:stretch/>
        </p:blipFill>
        <p:spPr>
          <a:xfrm>
            <a:off x="2743200" y="1600200"/>
            <a:ext cx="3692769" cy="2286000"/>
          </a:xfrm>
          <a:prstGeom prst="rect">
            <a:avLst/>
          </a:prstGeom>
          <a:ln>
            <a:solidFill>
              <a:schemeClr val="tx1"/>
            </a:solidFill>
          </a:ln>
        </p:spPr>
      </p:pic>
      <p:sp>
        <p:nvSpPr>
          <p:cNvPr id="5" name="TextBox 4"/>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4"/>
          <a:stretch>
            <a:fillRect/>
          </a:stretch>
        </p:blipFill>
        <p:spPr>
          <a:xfrm>
            <a:off x="5842926" y="6361624"/>
            <a:ext cx="719390" cy="438950"/>
          </a:xfrm>
          <a:prstGeom prst="rect">
            <a:avLst/>
          </a:prstGeom>
        </p:spPr>
      </p:pic>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711200"/>
            <a:ext cx="8153400" cy="1066800"/>
          </a:xfrm>
        </p:spPr>
        <p:txBody>
          <a:bodyPr rtlCol="0">
            <a:noAutofit/>
          </a:bodyPr>
          <a:lstStyle/>
          <a:p>
            <a:pPr fontAlgn="auto">
              <a:spcAft>
                <a:spcPts val="0"/>
              </a:spcAft>
              <a:defRPr/>
            </a:pPr>
            <a:r>
              <a:rPr lang="en-US" sz="4400" dirty="0" smtClean="0">
                <a:solidFill>
                  <a:schemeClr val="tx1">
                    <a:lumMod val="50000"/>
                  </a:schemeClr>
                </a:solidFill>
                <a:latin typeface="Arial" panose="020B0604020202020204" pitchFamily="34" charset="0"/>
                <a:cs typeface="Arial" panose="020B0604020202020204" pitchFamily="34" charset="0"/>
              </a:rPr>
              <a:t>Qualities of a </a:t>
            </a:r>
            <a:r>
              <a:rPr lang="en-US" sz="4400" u="sng" dirty="0" smtClean="0">
                <a:solidFill>
                  <a:schemeClr val="tx1">
                    <a:lumMod val="50000"/>
                  </a:schemeClr>
                </a:solidFill>
                <a:latin typeface="Arial" panose="020B0604020202020204" pitchFamily="34" charset="0"/>
                <a:cs typeface="Arial" panose="020B0604020202020204" pitchFamily="34" charset="0"/>
              </a:rPr>
              <a:t>GREAT</a:t>
            </a:r>
            <a:br>
              <a:rPr lang="en-US" sz="4400" u="sng" dirty="0" smtClean="0">
                <a:solidFill>
                  <a:schemeClr val="tx1">
                    <a:lumMod val="50000"/>
                  </a:schemeClr>
                </a:solidFill>
                <a:latin typeface="Arial" panose="020B0604020202020204" pitchFamily="34" charset="0"/>
                <a:cs typeface="Arial" panose="020B0604020202020204" pitchFamily="34" charset="0"/>
              </a:rPr>
            </a:br>
            <a:r>
              <a:rPr lang="en-US" sz="4400" dirty="0" smtClean="0">
                <a:solidFill>
                  <a:schemeClr val="tx1">
                    <a:lumMod val="50000"/>
                  </a:schemeClr>
                </a:solidFill>
                <a:latin typeface="Arial" panose="020B0604020202020204" pitchFamily="34" charset="0"/>
                <a:cs typeface="Arial" panose="020B0604020202020204" pitchFamily="34" charset="0"/>
              </a:rPr>
              <a:t>Safety Patroller</a:t>
            </a:r>
          </a:p>
        </p:txBody>
      </p:sp>
      <p:sp>
        <p:nvSpPr>
          <p:cNvPr id="8195" name="Rectangle 3"/>
          <p:cNvSpPr>
            <a:spLocks noGrp="1" noChangeArrowheads="1"/>
          </p:cNvSpPr>
          <p:nvPr>
            <p:ph idx="1"/>
          </p:nvPr>
        </p:nvSpPr>
        <p:spPr>
          <a:xfrm>
            <a:off x="762000" y="1752600"/>
            <a:ext cx="7696200" cy="4267200"/>
          </a:xfrm>
        </p:spPr>
        <p:txBody>
          <a:bodyPr rtlCol="0">
            <a:normAutofit lnSpcReduction="10000"/>
          </a:bodyPr>
          <a:lstStyle/>
          <a:p>
            <a:pPr marL="0" indent="0" algn="ctr" fontAlgn="auto">
              <a:spcAft>
                <a:spcPts val="0"/>
              </a:spcAft>
              <a:buFont typeface="Brush Script MT" pitchFamily="66" charset="0"/>
              <a:buNone/>
              <a:defRPr/>
            </a:pPr>
            <a:endParaRPr lang="en-US" dirty="0" smtClean="0">
              <a:solidFill>
                <a:schemeClr val="tx1">
                  <a:lumMod val="50000"/>
                </a:schemeClr>
              </a:solidFill>
              <a:latin typeface="Constantia" pitchFamily="18" charset="0"/>
            </a:endParaRPr>
          </a:p>
          <a:p>
            <a:pPr fontAlgn="auto">
              <a:spcAft>
                <a:spcPts val="0"/>
              </a:spcAft>
              <a:buFont typeface="Wingdings" panose="05000000000000000000" pitchFamily="2" charset="2"/>
              <a:buChar char="q"/>
              <a:defRPr/>
            </a:pPr>
            <a:r>
              <a:rPr lang="en-US" sz="3200" dirty="0" smtClean="0">
                <a:solidFill>
                  <a:schemeClr val="tx1">
                    <a:lumMod val="50000"/>
                  </a:schemeClr>
                </a:solidFill>
                <a:latin typeface="Arial" pitchFamily="34" charset="0"/>
                <a:cs typeface="Arial" pitchFamily="34" charset="0"/>
              </a:rPr>
              <a:t> Role Models Safe Behavior</a:t>
            </a:r>
          </a:p>
          <a:p>
            <a:pPr fontAlgn="auto">
              <a:spcAft>
                <a:spcPts val="0"/>
              </a:spcAft>
              <a:buFont typeface="Wingdings" panose="05000000000000000000" pitchFamily="2" charset="2"/>
              <a:buChar char="q"/>
              <a:defRPr/>
            </a:pPr>
            <a:endParaRPr lang="en-US" sz="3200" dirty="0" smtClean="0">
              <a:solidFill>
                <a:schemeClr val="tx1">
                  <a:lumMod val="50000"/>
                </a:schemeClr>
              </a:solidFill>
              <a:latin typeface="Arial" pitchFamily="34" charset="0"/>
              <a:cs typeface="Arial" pitchFamily="34" charset="0"/>
            </a:endParaRPr>
          </a:p>
          <a:p>
            <a:pPr fontAlgn="auto">
              <a:spcAft>
                <a:spcPts val="0"/>
              </a:spcAft>
              <a:buFont typeface="Wingdings" panose="05000000000000000000" pitchFamily="2" charset="2"/>
              <a:buChar char="q"/>
              <a:defRPr/>
            </a:pPr>
            <a:r>
              <a:rPr lang="en-US" sz="3200" dirty="0" smtClean="0">
                <a:solidFill>
                  <a:schemeClr val="tx1">
                    <a:lumMod val="50000"/>
                  </a:schemeClr>
                </a:solidFill>
                <a:latin typeface="Arial" pitchFamily="34" charset="0"/>
                <a:cs typeface="Arial" pitchFamily="34" charset="0"/>
              </a:rPr>
              <a:t> Friendly </a:t>
            </a:r>
            <a:r>
              <a:rPr lang="en-US" sz="3200" dirty="0">
                <a:solidFill>
                  <a:schemeClr val="tx1">
                    <a:lumMod val="50000"/>
                  </a:schemeClr>
                </a:solidFill>
                <a:latin typeface="Arial" pitchFamily="34" charset="0"/>
                <a:cs typeface="Arial" pitchFamily="34" charset="0"/>
              </a:rPr>
              <a:t>and </a:t>
            </a:r>
            <a:r>
              <a:rPr lang="en-US" sz="3200" dirty="0" smtClean="0">
                <a:solidFill>
                  <a:schemeClr val="tx1">
                    <a:lumMod val="50000"/>
                  </a:schemeClr>
                </a:solidFill>
                <a:latin typeface="Arial" pitchFamily="34" charset="0"/>
                <a:cs typeface="Arial" pitchFamily="34" charset="0"/>
              </a:rPr>
              <a:t>Compassionate</a:t>
            </a:r>
          </a:p>
          <a:p>
            <a:pPr fontAlgn="auto">
              <a:spcAft>
                <a:spcPts val="0"/>
              </a:spcAft>
              <a:buFont typeface="Wingdings" panose="05000000000000000000" pitchFamily="2" charset="2"/>
              <a:buChar char="q"/>
              <a:defRPr/>
            </a:pPr>
            <a:endParaRPr lang="en-US" sz="3200" dirty="0">
              <a:solidFill>
                <a:schemeClr val="tx1">
                  <a:lumMod val="50000"/>
                </a:schemeClr>
              </a:solidFill>
              <a:latin typeface="Arial" pitchFamily="34" charset="0"/>
              <a:cs typeface="Arial" pitchFamily="34" charset="0"/>
            </a:endParaRPr>
          </a:p>
          <a:p>
            <a:pPr fontAlgn="auto">
              <a:spcAft>
                <a:spcPts val="0"/>
              </a:spcAft>
              <a:buFont typeface="Wingdings" panose="05000000000000000000" pitchFamily="2" charset="2"/>
              <a:buChar char="q"/>
              <a:defRPr/>
            </a:pPr>
            <a:r>
              <a:rPr lang="en-US" sz="3200" dirty="0" smtClean="0">
                <a:solidFill>
                  <a:schemeClr val="tx1">
                    <a:lumMod val="50000"/>
                  </a:schemeClr>
                </a:solidFill>
                <a:latin typeface="Arial" pitchFamily="34" charset="0"/>
                <a:cs typeface="Arial" pitchFamily="34" charset="0"/>
              </a:rPr>
              <a:t>Good Attendance and Dependable</a:t>
            </a:r>
          </a:p>
          <a:p>
            <a:pPr fontAlgn="auto">
              <a:spcAft>
                <a:spcPts val="0"/>
              </a:spcAft>
              <a:buFont typeface="Wingdings" panose="05000000000000000000" pitchFamily="2" charset="2"/>
              <a:buChar char="q"/>
              <a:defRPr/>
            </a:pPr>
            <a:endParaRPr lang="en-US" sz="3200" dirty="0" smtClean="0">
              <a:solidFill>
                <a:schemeClr val="tx1">
                  <a:lumMod val="50000"/>
                </a:schemeClr>
              </a:solidFill>
              <a:latin typeface="Arial" pitchFamily="34" charset="0"/>
              <a:cs typeface="Arial" pitchFamily="34" charset="0"/>
            </a:endParaRPr>
          </a:p>
          <a:p>
            <a:pPr fontAlgn="auto">
              <a:spcAft>
                <a:spcPts val="0"/>
              </a:spcAft>
              <a:buFont typeface="Wingdings" panose="05000000000000000000" pitchFamily="2" charset="2"/>
              <a:buChar char="q"/>
              <a:defRPr/>
            </a:pPr>
            <a:r>
              <a:rPr lang="en-US" sz="3200" dirty="0">
                <a:solidFill>
                  <a:schemeClr val="tx1">
                    <a:lumMod val="50000"/>
                  </a:schemeClr>
                </a:solidFill>
                <a:latin typeface="Arial" pitchFamily="34" charset="0"/>
                <a:cs typeface="Arial" pitchFamily="34" charset="0"/>
              </a:rPr>
              <a:t> </a:t>
            </a:r>
            <a:r>
              <a:rPr lang="en-US" sz="3200" dirty="0" smtClean="0">
                <a:solidFill>
                  <a:schemeClr val="tx1">
                    <a:lumMod val="50000"/>
                  </a:schemeClr>
                </a:solidFill>
                <a:latin typeface="Arial" pitchFamily="34" charset="0"/>
                <a:cs typeface="Arial" pitchFamily="34" charset="0"/>
              </a:rPr>
              <a:t>Excellent School  Effort</a:t>
            </a:r>
          </a:p>
        </p:txBody>
      </p:sp>
      <p:sp>
        <p:nvSpPr>
          <p:cNvPr id="33795" name="AutoShape 2" descr="data:image/jpeg;base64,/9j/4AAQSkZJRgABAQAAAQABAAD/2wCEAAkGBhQSERUUExQUFRUVGBUUFBcUFBQUFxgUFRQVFRQUFBUXHCYeGBwkGRQUHy8gIycpLCwsFR4xNTAqNSYsLCkBCQoKDgwOGg8PGiwkHyQsKSwsKSksLCwsLCkpKSkpKSksLCkpKSwsLCwsLCkpLCksLCwpKSwpLCwpLCkpKSwpLP/AABEIAMABBwMBIgACEQEDEQH/xAAcAAABBQEBAQAAAAAAAAAAAAAFAgMEBgcBAAj/xABDEAABAwIEAwYCBggFAwUAAAABAAIRAwQFEiExBkFREyIyYXGBB5EjQqGxwfAUM1JicoLR4RYkkqKyQ8LxFTSDk7P/xAAaAQADAQEBAQAAAAAAAAAAAAACAwQBAAUG/8QAJBEAAgICAgIDAQEBAQAAAAAAAAECEQMhEjEEQRMyUSJhcRT/2gAMAwEAAhEDEQA/ALqClgpppSwvILym/Er9QfRY7a+JbF8Sf1B9FjlturPH6YnL2i1YK6HDzR3E7SW5ggFiO6rJZ1M9OFTLasBFZqJ6i5evKOVxCbpoTSUSot3spGZR7rZccBK1B+pGyYs65aTpJR2pdNbShBbW6AJ0mU3G7FzVHaDyXzCumEPzMhUxldxMxorNw9X5dUEtSHx/rH/wduqUEhCnMh49UexKnrKD1magpcg8LqRY7Md0J5w0UXDqktCmEaKF9jmqKji3iKBVNyrDi7e8VX6o1Kv9Il/SVw+YuGeq0F2IA1WALNbNxDpCunCNuX1czp02lBPGpf0/QUJuOkaRRd3QuuXhoEhxXnDxDkxceEp5xTFfwlcagNhR+kKNkoFhh+kKMVKkAk8gT8hK5mjkroKB3N9mdpPhHPbUz9/2KbZ3Yyku010nzbP4FE4OjaCLShOM+JqKNQrGT3moQQk1makB6LycsvAF5cm0cEW3LeoTguG9QsLHE9z+0fkV48U3XU/Iqn4JCPkRoPxHuWmiRI2WR226vrLRz2PZWNOs6pTa4HXuEzLQTzBjUKv3OAsZb06tNzi6AKodEAkx3YGgB01TsUeCpnZIN7JeHnuojZX3ZkzshVnUhq9nJM8lZCN99E7ddE3Ea2YzGiitR7sA+joNYQCIJBS3G+gk/wBHQ5NXOy8CvVDqEAYHv6JGp2TNncNbOiI4tXa7RD7WqxoMpuIHMnasU28kwAjOEOLXCVGwHDM785GnJELynkqCEOXtDfG2mg/f0ZZKr1xsrbbsz0B6KsXNKJQPYMdMl4PVkIw3ZV3BnawrAGaKGaqVFcv0quMnvFAqjdUcxdnfKEsp6q+EbpEbdWScJtQajQeZWmWtq2nBHOFlZuyxwI5I1S4teQPJZmTm0o9GwqPZqwfIC4SsxPHVRukJP+PanRQvDOx3KP6aaSmq57pWaHjyp0SH8c1CF3wyN5x/S5YYfpCjNZstcOoI+YIWVW3FDw6VYMUxO4osbUlr6ZjvMMgT18vP7lzxSTOUkwnbW8hs90ERvuSBv7NKfjNTABkkN00kFuhJjbxEapXDz21rem928aa7Gen2I0LQbuB1gaGdjpHyR0xwmzf9G2d8on1AgodjJ7wVa4nx+pbXDqYmNHCejv7ygN1xVUegWGT2KckjWrF3cC8sto8a1WiF5Z8MgecTU6fDNGPCPko+K4PSosDhTDtQD5TOv2fai1pcS0J26o9pTc08xp6jUfaAsunsxFPpYXD5Azw4tAy6Bp1a4n0yH3UO9wQtoXAcwiTVcyCC2Cc4221nRWmizugt+tBn2XatkSwg6yNQOh+5VLQ57RkdBkqW+gW6EEHzEb7KxWHDfYVHvfrTYZbP7MTJnmNkHvrs1Xucee3kOQVPyctLoiePitkjh671LCmMatMr5HNQLevkqg+as+IURUpyOi6enaBjsrNOgSk3NEgJ1lQtcpNa7aWmVmmgld0VWqzUyvWFh2j4GyeuWZ3QFZ8FwsU2SUWF6G+VCpJEi2pikxDb12YyE3jGI65QpFCzPZSekoMsrdDcMOCTZYuG6makQg2K08rnKbwpU75aucTWpa6eqFMTkVSYLw5sOVjp7IJhlKWyjtvso833KI7gipYy3vobUZAKL4wPpEHvHqzlUUBihbcn6I1nQ7SqGnmVeKnB7G0wQN1TME/Xs9VrlyyaASpycZKhaqVtgGz4JpvaCQE6eA6XQKxYV4FJIU05yt7DSRUTwJS6BIqcDUgDoFbiE3WGhQ85foVIoNhwkwvIIR2jgQoNIjNSP6xh1gftgeXMdPtewwfSFGyFrm7OSSIeE4V2TYZ4BqzUxB1I+1EG3GYgcwZQt9GpR71DUc6RP/5zt/CdOkJqyx/tdWsIPORB9E1NNaDXY3jWAsuK7nOAJAaPY5igGJ8JMaRACtWH1S59QkRBaP8Ako+MjvBKcmpAtIH2nBlItBIC4rLYjuBeQ8n+mUh7BqssRamq5gtSHFvmrEwo5LYsF2lQBz6R3Y4x6TLf9pCdqVROp0Q7FGn9KJa6DkpzpOkvCDcTuLaROcg8o01/MqiL0g7O8VcQMymlTAl3i8h+eSqAKYtXl2p1JTyelQhy5Ee7ZrKtHD9wH08pVcrtkKZw7Xy1ITZf1AUtSFYvaZHlBr7QK9Y/h2ZmYKj4kdEj0UY/uhvB6UulH8RxAMZAQOwqZGymS91Z8Iouo0irJHnO2LsLU1aknaVdLtgbSA8vwUHDMPFNqYu8QzPyha40hTbm9ehzCKmSqCrDxPb5qOb3VZOhlW5ju0tvZLiqBzvlUkVrBGy2EToug6odg5ykjoURq0ySps6/sLF9StY6e+q/cKxY6yCq/cqj0jlfGQrAx/mGeq2N9Obf2WO4H/7hnqtoYR2GpAEczCVm+yFw6I+EHuwprkMwauCSA4H0IKKOSMiqQS6Gym6o0KdITdXYpYQEw0fSFGig2HfrCjJWs0Sq+H9lVqNfDWh5c0uIaC18PG/IElvtCsCOcI121Wu0Byve2HAGC15adD6J+CHNtC8k+CspFCvVfdU+wp1alIy2u9rHdmJnK7NEd06+k9U/jO4Wr3zD2bsoE5Hho2E5TA8ljr8SbXYyozno4Hdrh4mnzBTPIxqNNAYsjk3YesvAF1esfAF5Rj2C7NzmVAXyM2oB3A5T58/eOStlFwMTsq7jbYyuHJP3GO06FsatTYCIGpc46BjRzJVHdMSHH8KVnV31HPpgENa0DMSA0cxl6z81D4p4aYy2qvcc7m06hbpDQezcJjmVasGrF1GmSI7rd9eWyF8c1MtnWnbs6k/6CvR+OJLzfRgtgdFMhQrDZTmhLY1CC1M0yWukclKKjXAWx/DmWpmKZ6UHoqRi7+8Qi9lXUevhXa1Rybu4/ujePM7e4QNDsTSdsRgXDda8MMysZsalQlrPQad4+QWj4N8P7K3aDVrVKjo1LW5Wg+UNP2lDMML9GANa1ugHIAcgArGy2LhufRDzSCk5z/xCbvhu0cBlqVYPIOYCPmxVS+4JNGoajHF9J3hJ8TT0fGnuFZrqzMIU69LQ5r3d2WnXlqASPb7l3ycnQNSxq0yt3VKDCPcPVi6kW9EGu9z6qfwtcw8tPNddM6rgMUKOWs4eaMBmiRiVplqBwG6epjRTeR9g8P1KdxD4lW6xVm4nZDlWHpkHaQ6ceMf+juEOy1Q6CcvIbk8gj19RubuM7wGjwsBOUf1UDBaHeb+dXf2haFg9vpqyYW5JOL0T44KSdlB/w9Xpd5j4I6FwR3A+NalJwp3Wrdg87joSfrBWvEQwtIyNaeWon5SqJjWHZxPSR6IFJyfGZssairiaY14IBBBBEgjYg7EJusdCq58PbtzrUtcZ7N7mD+GA4f8AIqxVjoUiceLo2LtWBsP/AFhRkoLh5+kRklAEeVAwn4jVbC8uIaKtI1apLCcpHfdq10GPQgq+PqBoJOw1PoNSsKrVcz3OP1iXf6jP4qzxFtsn8jpG80/jrZOpy5lwx42bka8T/EHR84WZcJXGerXIkNJa4N5Auc6PeBCqBKtHAn/W/wDj/wC9U5/oxGL7o1KxPcC8k2R7gXl5JeexCnmpkKk8QBpFuahhjKjmuBOkubLTG2hafaVbTi1P9oKk8VObUpVWNOrSKg/lOv8AtLlZgexGRaNWvviJYWjQDcMcQ0dyj9KZjUDLoPchZbx78UH37eypsNKjMmTL39M8aAc8on1KoDSnAvQIw9hploPkiLQg+C1t28xr7FGmFJl2Pj0Jc1M1WSFJcE05YEQ6dTKiVC7OWW7y0f7h+MKDcUtCU7gDHOOVoBJOgJiY139kc2tMKEG4st2D1yajs3Myr1h8ZfRUC0qFwmiddNCPY7kao9SqVGQXnmNnN66iA0feVJ7sctqg1izdFTrmz7TtRzIOX+Uos61dVnK6IOrTndseQFRo+9Dbqg6jtBLiWjcDM7QcyQP6LE92dKOqBWM0Gty5TOZjCfJ0QR8woWD1sr56KXi1OHETMBo8vCDp7lQMMPeKKTDxR/hovDajazPzuorWQYQrBr0tqlvIo7dsjVDnh7FY36KbxQdVU3qy8RulyrdQIcL0W54tQiwla2rsuXXcE5XRILRpmGw326Kx4UOxyEAguJzNzPcNOhcTPVRaNdpNNzY+kptLo5Pkhw/4/NFXuioMgY4NEd8nUnc6ea6cm9E8IJbGLrDO3dnysPXO3Np0Gu+0Ie+3dTY4Hz0kkDpE6x5KwWoDQQ4tM6nKCIjciSfyELxp2nrohUn0FKK7JfA802Oa5pBqOLwdIENbofP8lWas7QoDZXVOnkBEFoMmd80EQpVbHKcHUJc3bsBRS0hnD3fSFGcyqlli7A/dFv8A12n1QtM09xPc5LSu4b9m4D1d3P8AuWOlaLxnjjDauY0yXlrR6BwcT/t+1ZzCv8VVFsj8h7o8SrHwQ6H1B1a0/J391XEZ4WuxTqunYt+5wKdlVwYvF90a3ZO7gXkJs8ep5Br9q8vJo9CjOCy4/fXBaV9SQ7ZbGzCaf7IS6uDsLSMo2VkfIp9Ezx37MAiCQeScY5G+NsG7C4zDw1O8PJw8Q/H3QJh81bGSkrRLJU6JdlWyPzfP0KsltWD2yNvx6FVZrgnqVy5mrTHXoY6hdKNmxlRaikOCjYdiIqCNn9Ov8PVNYtiXZiG+I8+QSqd0OtVZJq+ErlrUNIsfr3SHaeRBQ2zxcmG1RmafrNgOA9tD8p80fFxbOMGs0ARuCP7LJwl6H4M0F9g1TuW/pJcwgh4Y4R6ZYPnoil5dvdGUAx9XMGmOsnSfIwq1dYtQoupFr2mTEtIMN3zadCB8yrHbVGPf2rGszgQZax+hE6BwII5gpMo8WNjJPocZfOFQvJFEHZpqMLp/eAMD5nfkmcZcYDjG7XRy0cDy6x9qK1qjqmUPgAahoDWtnecoA1VZxjFs7mUmiYlzo5NaTqffKsq3o5vWyFf3Je5zjzUHDT3ypNUaKPhw75XT9B4NxkS6RirKttOpnp+yqJ/WhWSzfAjqiyvqyaC7KZjo75CA1VbuJ7GDmCqVZLjHi6PRyS54U/wcw3EHNe1pMtaSQPMwT9ytFpbB5DszteUx5bhVPCo7ZubwjV07AcyUWscYNu4tc0lu7cwIOVwzMdHm0g+6ZJP0efGSXZYq9q2mMwzeYLjHy/qgOO4mXZoiWguMbADX74Ck1r2rdEBrS1vN0R9vMp3ELAWdt2piXEikHal9QDV0HdrJDidpyjmYCMLkFOf8lcsrSrVbmYSRsddQehTlbDKzBLjAHMlReHsefavJY0PDhlLXTBjY6cxrr5qVjuOPunyQGsGzWzHmfNUfHJy/wm+Vcf8AQf8Ap5YZaR/E4Az6A6Bdp3pefEAeswPfoo1VoifMhIBgEdYn22TnFVQlTldirquXRqSBt/VMldckrUq6Mbbds7Kn2OHvc3OAYJge2/2/ch7WkkAAknQAbknYBapSwjsaFGm4d5rAHfxbuHzJHskZ8nBDsEOTsp9PBaxGk/avLULCzbkGi6oflZZSCzGp5jEikNApNNqCgDPviVguelI5aj1WSbLfeOWf5d3oVhNRklX+O/5omyrYmm5OComKlIt32Ox6rrT/AEVQgkZlxwSWpU/n0XGC27D89Uh5nX8ynISCNY5H71pwqiYIMTHLT3C1L/B1xb02XVmTXoOYHtAiRTcMwDmk8p5Hr6LK2PjdbLwBxVWpYK/sgxz6NVzG9o4NAFQsLQJPWo86kABp1QuCloOM3EH0r+6rQxre87u5WsIInqTt7AnorVS+HzaNnVa4/TV2FjnxOQR3Wt9CAfUDpJjfDqzv31XXJq0HUDmBApACoelKpAdE/W1B6OWh3Lc4GkaiQdx6rI4lBhTyuS0fPFxWfQqVKFwIq0zBI2cNw4dZBB8wUvDiC6QZB5jZGvjfhOS4o1gBFRhY4j9umef8r2j2Wc294+mZY4tPl+I2KCeFS6HYfJeNNNXZdqwioEea05NFRrTiUOI7UQ4fWboD/EDMH0VyscWouAAqMnpmE/JT58cqQeLJG2DMdxqlTbkqEl5HhAkxyJPJUypft1ys/wBRn7Nkzid4atV9Q/WcT7ch8oHso9GmXuAAOvIaqmGNJK+xM88ncU9B3h/Aq1/V7GkJHiqO0DWsBGY9NOXUrXL/AIGFWjSq0B9JSY1kOiX0mDK2T+0Ggeo6QiHBXA7LG3Gn0tRrTWJ73eAJDBroBJHrJUfjK3P6BBLg0vpsDW5e+4mXS12jwGhxyncg7EBHJJqmKg3yVEjhvgnOBVuIazdtMHcby48h5b+ixn4hcS/pt697P1LPoqDRoBSZoCByzGXfzDotFwmpdUsHvKjXj9HNGqKDCSXAAOY+rTedQ0mYYdfMR3scpUUMIKPQeVtyabO5RyblaBrrLnfxH8Bp96aa8uOmy7dVOQXaDYCYKOObr5DX7kw8qW9s6/nyUOqsMEhy8uKz8A8N/pVxmeCaVKHO6Ofuxnn1I6DzQSkoq2FFcnSD/APBhbluawg70WHlO1R3n0Hv0VpxhmoRkNQrGG6heVObm7Z6MIqKpE6wb3AvJ2wHcC8gNZKt9gpdMKDZ1QWhTWFM6YsAcdn/AC7vQrCQZK3Xjk/5d3oVgwPeVXjvsTl9B2ztm1GZXCR93mEIv8OdRdB1afC7r/Qo3hOyJ1rUPaWuEg/mR5p/KmDxtFMaU6xKvLB1Fxadt2nqP6+SRTTk7ENUOFy84aLkwYXGHktMFhoKPcP3ji11HuupFxqOpnQkmmWCpP7hyu8onaYANKPcLNp5y6qS0GGNe3NnpPPebVAHib3SCN4MjUJmNXJGS6NQ+G/GuVzbO4Y6kSMlKS5zMw0ApvOuUnYEuGoggaLSyD1+YCwu2omnUc1jctdsOfSa49jc09HipSA7oqRDwW7jvNgiHbPh172tGnVbq2oxtQDSRnaHROx3RZYU7Miyo/GLCjVw5z9JovbU21ynuO/5g/yrCcOs31ninTEvdIAkDYEnU+QK+ocWsm3NCrRJ/WMewzyLgQD7GD7L5Xu6JpvIcNQS1w8wYI+aSGSL6xfReadQQ5sSJB3EjUaFRXBKDpSFxwiofwKv/wAH+GzXvBVcPo7cdo7oah0pN+9/8g6rP2OBInYTPpuvov4WYGbawp5hFSt9O/yzgZG+zA33lcYW6oBl1MDWdYAHOSsa474vF9LKZigx3Z09TLwfHVFMRIMQ3MQInmTF1+KWNdna9gx0VLjumInsh44J0GbwyeWbeFmdrQDWgAgNnUiYJ/dae9Vd++8ho5DZLk/Rf4uFtqTRc+Grx1XB72g4kinSqGme6O6abnODW8mh7HAE7yY6LGqtbpstjwBgp4RiNXLlZkqsYDqSRRLQS7n3qnQAHYbrFXFFF6J/ISjkkl+iYl355J5pk+QTZbA8zp/VLcIAaPdEIHKTp15cvRQ3mSVNOgPkIUBczglw3w++8rik0wIzPduGsEAnzOoAHUrbMLwqnb0m0qTYa35k83OPMk81U/hRhuW3qViNar8o/gp6f8nO/wBKvK8zPPlKvRbijSsTCF4yNQiwQvGRqFMPQQsB3AvJNtVDKYc4wF5akYzmHshoRKm5QMKdLFLBgpjFgTjh3+Xd6FYP9ZbvxlBoH0WOtw5rjoqPH9isvonYO7RG2FQrHCy0TuiFKgU6a9nRYMx+xz0SRuzvD0HiHy+5VZq0I0tIPPQ+iol1a9nUcw/VMe3I/KEeJ+heVexJEhImfUJTXLlRsahOEnZRrhjEBTe5r2l1Ko3LUaInQy17CdntJJB9QdHFAwZ29vXoiWBYh2NZj8oc3Vr2nZ9N4yvYTykHfkYPJHjdSRj6Li+3dLLcvGcRUsa4OUODnFzaeb6rXOnLPgqAgxJjY+Ea7n2NBzxDyzvANyw4OcHd3lqNljV1RYAKD3zQqTUtKztMjjoW1I2BIyVB9VwDhp4tj4PdUFlb9tPaZBnLt80mcx5nz5p+fpAQCtWmD69RoV87fFjBf0fEKseGrFZv8859v3w5fRNZwAJJAAEknQADUknkF87/ABO4vZfXI7MDs6QLGO5v1kuPlOw6a84EowDcI8MvvqrqVNzWltN1Ul0xDS0RprJLghl3aup1HU36OaS1wmYcNxPkZHsnLLE6tAl1GpUpFwyk03OYS2QYJB2kA+wUR1QkkkkkySSZJJ3JPNccIY4ZwCNDI9V9TcL3jattRewQ11NhaOgyju+xkey+Vq3I9Ctg+GHxMoU6FO2uCaZZIbUOrO84uh0as1O+o6kLDiJ8U7hwxGpJ7oZTgO1hoptLnAchmcGgbuc866KvWbi94aGHOTlAaZ7wiQJ6EgE7SY1V6+M9qIt7lhHeBYXNAIOTv0qhcN2tDqhA5uDFnWC13U/pG6Fha5szDexIdneRrkY4jQeOo7nEIXjiz0MHl5ILino1b4lUxYYG22b4qjqdNxHM5u1qu06lhHusJHJbB8ccWFSlZAadoHV4PIZKYaD/APY9ZAXSZ9h6cyiRA229nZ1J6aD8Sl0m80hon0GydHRaYcrHulQSVOrDRcwey7a4pUx9eoxvsXCfslZJ1s1bNu4dsOwtaNPm2m2f4iMz/wDcSiK4XL2ZeK3bs9FKjoVf4sxZtANLgSXHRoMExuZ5DZH84AkmANTPQblZRxHjX6TXLxOQd1n8IJgxyndFFWU+Pj+SW+idiXFz6sNDcjG67ySY5nb7F5AmLyd0ex/4sb2jT8JxdrRBOylVuJaQ0JAVHDXxI5bhQ7ixNcECQU2eJN9nze0rRYOKeIGVKRa0g+iy+X037mESu8CrUe8SdE1b1m1NDv0TccVFaETbfZYsDvy5uqLUHiUFwe3yjTZE3brb3RqQWNs0qgcWUQ26cB+yw++X/wAK4tuCFSeI7nPcPPSG/wCkAFbDsGfQNSgVwJUJ4gQ5sa8uf9Uuk6D15/mF0JJbHot6OL2+nTygSTaXHepvOrreuAJD45tkNeB42EOGobG1cNWxpWVuxxBLKNIEzIkMEnNsR5rAcGr5LaX963qONKqG6upvEupPg7PAJc07OGdvWDHHHxOdXpi1tSW0GsbTc6CH1srQ2I3ZT023PPon5XaQEVsm/E34m9uHW1q76LarUH/U/dZ+55/W9N8yHnuvdmTvouOgKcMTUemM+q69ybotmdYPKVjNHHgkHRIY4jvNTvYuG0H5qM6WlccG6WPVH0P0c1HdmHioGHVoeAQHNB8J7x20JgkGFOs6zWtiQDpMyQMuoc4b9nTBzfvvcN40rbHA8vkpVK4I2cfcTsZ/ALbNToP8XcSOujQa5rmmhQbR7xlxDXOOd3RxYWSOoKABs/nYcgpl3byG1M4c6pLn6EZXzq2T4twZ6lMtbC4x9nWsgJbQuBKaFpgi4Gik8LVMly15+oHOG3ijKPv+xR7hScDewNrB2lTIXU3TAlsy2POR8kvJ9WHD7F0uOKKjW58riPIT84291Et/iI128sPn3h8w3T3WdCo8z/dJYCp1giOeaRoeM8VPfQqNaQQ5pbmaQd9CNNdRKrluZaPQIXaXr26gyNoOvt8kWp3zHCGtDDG0k/KUEsfFaPQ8HyFzqXs4x0E+q8mnP6LyXR7PyVo0qjlNQxsU43DwHyBugvBl9mcWu3Vwu6PPZa9viz553BgHiK3ilrELPjhjXGWmD5LQOJc3YHXkstp1ntdoeadhhJJipyi+y54JSIEORd1uCgGBX7nDUI4y76omco/girTABJ2Ak+g3WeV6uZzndST8zKuPFmIhlHIDrU09GjV34D3KpKZjVbEZH6OylBJldamihwLpK4vOWnHBVIa5oc4NcRmaCQ10eGQN4PVIaI2geyduLZzHOY9pa5pggiCD0IKbBXHHC3qU1UPROveozisOCeAYX2ry5wljNTOxPJv4n+6sdjh9DUdlT16tB+3kpeA2YFjTgQSC4+ZLjr8o+STZUN+qkyW02X4HGOmuwJi/CZYC+iS5m5YT3h6H6w+31VcqsBEjSNup9VoTrqAQVSsRsmteXN2nbkJPJHhm5KmKz4uD0QKVMnyUlrFymnKgVFEo/T2SCUsjRJjRacdaltSGuSjouOG6hUZ4UhyYqBYcTre3ApgAST953P56LjcNgbjnr9xTVC4OQjpqE7aPJEH9n/wPz0SmGRXUQHb6D7pSq9IsOnLUem6lU2g6Hqoj7julp1LdAfLlK45OiS1x8Q2PLyXUxZVu56ae3JeU0o7PosOXlBOz/9k="/>
          <p:cNvSpPr>
            <a:spLocks noChangeAspect="1" noChangeArrowheads="1"/>
          </p:cNvSpPr>
          <p:nvPr/>
        </p:nvSpPr>
        <p:spPr bwMode="auto">
          <a:xfrm>
            <a:off x="0" y="-887413"/>
            <a:ext cx="2505075" cy="1828801"/>
          </a:xfrm>
          <a:prstGeom prst="rect">
            <a:avLst/>
          </a:prstGeom>
          <a:noFill/>
          <a:ln w="9525">
            <a:noFill/>
            <a:miter lim="800000"/>
            <a:headEnd/>
            <a:tailEnd/>
          </a:ln>
        </p:spPr>
        <p:txBody>
          <a:bodyPr/>
          <a:lstStyle/>
          <a:p>
            <a:endParaRPr lang="en-US">
              <a:solidFill>
                <a:srgbClr val="FFFFFF"/>
              </a:solidFill>
              <a:latin typeface="Franklin Gothic Book" pitchFamily="34" charset="0"/>
            </a:endParaRPr>
          </a:p>
        </p:txBody>
      </p:sp>
      <p:pic>
        <p:nvPicPr>
          <p:cNvPr id="3" name="Picture 2"/>
          <p:cNvPicPr>
            <a:picLocks noChangeAspect="1"/>
          </p:cNvPicPr>
          <p:nvPr/>
        </p:nvPicPr>
        <p:blipFill>
          <a:blip r:embed="rId3"/>
          <a:stretch>
            <a:fillRect/>
          </a:stretch>
        </p:blipFill>
        <p:spPr>
          <a:xfrm>
            <a:off x="6641666" y="1100782"/>
            <a:ext cx="1668223" cy="1696260"/>
          </a:xfrm>
          <a:prstGeom prst="rect">
            <a:avLst/>
          </a:prstGeom>
        </p:spPr>
      </p:pic>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4"/>
          <a:stretch>
            <a:fillRect/>
          </a:stretch>
        </p:blipFill>
        <p:spPr>
          <a:xfrm>
            <a:off x="5842926" y="6361624"/>
            <a:ext cx="719390" cy="438950"/>
          </a:xfrm>
          <a:prstGeom prst="rect">
            <a:avLst/>
          </a:prstGeom>
        </p:spPr>
      </p:pic>
    </p:spTree>
    <p:extLst>
      <p:ext uri="{BB962C8B-B14F-4D97-AF65-F5344CB8AC3E}">
        <p14:creationId xmlns:p14="http://schemas.microsoft.com/office/powerpoint/2010/main" val="1589026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7618" y="3962400"/>
            <a:ext cx="9144000" cy="1828800"/>
          </a:xfrm>
        </p:spPr>
        <p:txBody>
          <a:bodyPr>
            <a:normAutofit/>
          </a:bodyPr>
          <a:lstStyle/>
          <a:p>
            <a:pPr algn="ctr"/>
            <a:r>
              <a:rPr lang="en-US" sz="5400" dirty="0" smtClean="0">
                <a:solidFill>
                  <a:schemeClr val="tx1"/>
                </a:solidFill>
                <a:latin typeface="Arial" pitchFamily="34" charset="0"/>
                <a:cs typeface="Arial" pitchFamily="34" charset="0"/>
              </a:rPr>
              <a:t>HISTORY</a:t>
            </a:r>
            <a:endParaRPr lang="en-US" sz="5400" dirty="0">
              <a:solidFill>
                <a:schemeClr val="tx1"/>
              </a:solidFill>
              <a:latin typeface="Arial" pitchFamily="34" charset="0"/>
              <a:cs typeface="Arial"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666" t="1838" r="833" b="9864"/>
          <a:stretch/>
        </p:blipFill>
        <p:spPr>
          <a:xfrm>
            <a:off x="1889153" y="609600"/>
            <a:ext cx="5290457" cy="4114800"/>
          </a:xfrm>
          <a:prstGeom prst="rect">
            <a:avLst/>
          </a:prstGeom>
        </p:spPr>
      </p:pic>
    </p:spTree>
    <p:extLst>
      <p:ext uri="{BB962C8B-B14F-4D97-AF65-F5344CB8AC3E}">
        <p14:creationId xmlns:p14="http://schemas.microsoft.com/office/powerpoint/2010/main" val="2281571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44124"/>
            <a:ext cx="7391400" cy="1066800"/>
          </a:xfrm>
        </p:spPr>
        <p:txBody>
          <a:bodyPr>
            <a:normAutofit fontScale="90000"/>
          </a:bodyPr>
          <a:lstStyle/>
          <a:p>
            <a:r>
              <a:rPr lang="en-US" dirty="0" smtClean="0">
                <a:latin typeface="Arial" pitchFamily="34" charset="0"/>
                <a:cs typeface="Arial" pitchFamily="34" charset="0"/>
              </a:rPr>
              <a:t>Safety Patrollers Are Not:</a:t>
            </a:r>
            <a:endParaRPr lang="en-US" u="sng" dirty="0">
              <a:latin typeface="Arial" pitchFamily="34" charset="0"/>
              <a:cs typeface="Arial" pitchFamily="34" charset="0"/>
            </a:endParaRPr>
          </a:p>
        </p:txBody>
      </p:sp>
      <p:sp>
        <p:nvSpPr>
          <p:cNvPr id="3" name="Content Placeholder 2"/>
          <p:cNvSpPr>
            <a:spLocks noGrp="1"/>
          </p:cNvSpPr>
          <p:nvPr>
            <p:ph idx="1"/>
          </p:nvPr>
        </p:nvSpPr>
        <p:spPr>
          <a:xfrm>
            <a:off x="915746" y="1905000"/>
            <a:ext cx="7083908" cy="3276599"/>
          </a:xfrm>
        </p:spPr>
        <p:txBody>
          <a:bodyPr>
            <a:noAutofit/>
          </a:bodyPr>
          <a:lstStyle/>
          <a:p>
            <a:r>
              <a:rPr lang="en-US" sz="3200" dirty="0" smtClean="0">
                <a:latin typeface="Arial" pitchFamily="34" charset="0"/>
                <a:cs typeface="Arial" pitchFamily="34" charset="0"/>
              </a:rPr>
              <a:t>Bossy or Rude</a:t>
            </a:r>
          </a:p>
          <a:p>
            <a:r>
              <a:rPr lang="en-US" sz="3200" dirty="0" smtClean="0">
                <a:latin typeface="Arial" pitchFamily="34" charset="0"/>
                <a:cs typeface="Arial" pitchFamily="34" charset="0"/>
              </a:rPr>
              <a:t>Mean to other members of the Patrol</a:t>
            </a:r>
          </a:p>
          <a:p>
            <a:r>
              <a:rPr lang="en-US" sz="3200" dirty="0" smtClean="0">
                <a:latin typeface="Arial" pitchFamily="34" charset="0"/>
                <a:cs typeface="Arial" pitchFamily="34" charset="0"/>
              </a:rPr>
              <a:t>Disrespectful to teachers or adults</a:t>
            </a:r>
          </a:p>
          <a:p>
            <a:r>
              <a:rPr lang="en-US" sz="3200" dirty="0" smtClean="0">
                <a:latin typeface="Arial" pitchFamily="34" charset="0"/>
                <a:cs typeface="Arial" pitchFamily="34" charset="0"/>
              </a:rPr>
              <a:t>On a power trip</a:t>
            </a:r>
            <a:endParaRPr lang="en-US" sz="3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334886"/>
            <a:ext cx="1738793" cy="167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6" name="Picture 5"/>
          <p:cNvPicPr>
            <a:picLocks noChangeAspect="1"/>
          </p:cNvPicPr>
          <p:nvPr/>
        </p:nvPicPr>
        <p:blipFill>
          <a:blip r:embed="rId4"/>
          <a:stretch>
            <a:fillRect/>
          </a:stretch>
        </p:blipFill>
        <p:spPr>
          <a:xfrm>
            <a:off x="5842926" y="6361624"/>
            <a:ext cx="719390" cy="438950"/>
          </a:xfrm>
          <a:prstGeom prst="rect">
            <a:avLst/>
          </a:prstGeom>
        </p:spPr>
      </p:pic>
    </p:spTree>
    <p:extLst>
      <p:ext uri="{BB962C8B-B14F-4D97-AF65-F5344CB8AC3E}">
        <p14:creationId xmlns:p14="http://schemas.microsoft.com/office/powerpoint/2010/main" val="2245916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762000" y="457200"/>
            <a:ext cx="9144000" cy="1143000"/>
          </a:xfrm>
        </p:spPr>
        <p:txBody>
          <a:bodyPr>
            <a:noAutofit/>
          </a:bodyPr>
          <a:lstStyle/>
          <a:p>
            <a:pPr eaLnBrk="1" hangingPunct="1"/>
            <a:r>
              <a:rPr lang="en-US" sz="4000" dirty="0" smtClean="0">
                <a:solidFill>
                  <a:schemeClr val="tx1">
                    <a:lumMod val="50000"/>
                  </a:schemeClr>
                </a:solidFill>
                <a:latin typeface="Arial" panose="020B0604020202020204" pitchFamily="34" charset="0"/>
                <a:cs typeface="Arial" panose="020B0604020202020204" pitchFamily="34" charset="0"/>
              </a:rPr>
              <a:t>Earning Respect</a:t>
            </a:r>
            <a:br>
              <a:rPr lang="en-US" sz="4000" dirty="0" smtClean="0">
                <a:solidFill>
                  <a:schemeClr val="tx1">
                    <a:lumMod val="50000"/>
                  </a:schemeClr>
                </a:solidFill>
                <a:latin typeface="Arial" panose="020B0604020202020204" pitchFamily="34" charset="0"/>
                <a:cs typeface="Arial" panose="020B0604020202020204" pitchFamily="34" charset="0"/>
              </a:rPr>
            </a:br>
            <a:r>
              <a:rPr lang="en-US" sz="4000" dirty="0" smtClean="0">
                <a:solidFill>
                  <a:schemeClr val="tx1">
                    <a:lumMod val="50000"/>
                  </a:schemeClr>
                </a:solidFill>
                <a:latin typeface="Arial" panose="020B0604020202020204" pitchFamily="34" charset="0"/>
                <a:cs typeface="Arial" panose="020B0604020202020204" pitchFamily="34" charset="0"/>
              </a:rPr>
              <a:t>Getting Others to </a:t>
            </a:r>
            <a:r>
              <a:rPr lang="en-US" sz="4000" b="1" dirty="0" smtClean="0">
                <a:solidFill>
                  <a:schemeClr val="tx1">
                    <a:lumMod val="50000"/>
                  </a:schemeClr>
                </a:solidFill>
                <a:latin typeface="Arial" panose="020B0604020202020204" pitchFamily="34" charset="0"/>
                <a:cs typeface="Arial" panose="020B0604020202020204" pitchFamily="34" charset="0"/>
              </a:rPr>
              <a:t>Listen</a:t>
            </a:r>
          </a:p>
        </p:txBody>
      </p:sp>
      <p:sp>
        <p:nvSpPr>
          <p:cNvPr id="13317" name="TextBox 2"/>
          <p:cNvSpPr txBox="1">
            <a:spLocks noChangeArrowheads="1"/>
          </p:cNvSpPr>
          <p:nvPr/>
        </p:nvSpPr>
        <p:spPr bwMode="auto">
          <a:xfrm>
            <a:off x="538162" y="5562600"/>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3200" dirty="0">
                <a:solidFill>
                  <a:srgbClr val="000A14"/>
                </a:solidFill>
                <a:latin typeface="Arial"/>
              </a:rPr>
              <a:t>Body Language … </a:t>
            </a:r>
            <a:r>
              <a:rPr lang="en-US" sz="3200" dirty="0" smtClean="0">
                <a:solidFill>
                  <a:srgbClr val="000A14"/>
                </a:solidFill>
                <a:latin typeface="Arial"/>
              </a:rPr>
              <a:t>Tone of Voice </a:t>
            </a:r>
            <a:r>
              <a:rPr lang="en-US" sz="3200" dirty="0">
                <a:solidFill>
                  <a:srgbClr val="000A14"/>
                </a:solidFill>
                <a:latin typeface="Arial"/>
              </a:rPr>
              <a:t>… Words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8370"/>
            <a:ext cx="9153525" cy="37858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6" name="Picture 5"/>
          <p:cNvPicPr>
            <a:picLocks noChangeAspect="1"/>
          </p:cNvPicPr>
          <p:nvPr/>
        </p:nvPicPr>
        <p:blipFill>
          <a:blip r:embed="rId4"/>
          <a:stretch>
            <a:fillRect/>
          </a:stretch>
        </p:blipFill>
        <p:spPr>
          <a:xfrm>
            <a:off x="5842926" y="6361624"/>
            <a:ext cx="719390" cy="438950"/>
          </a:xfrm>
          <a:prstGeom prst="rect">
            <a:avLst/>
          </a:prstGeom>
        </p:spPr>
      </p:pic>
    </p:spTree>
    <p:extLst>
      <p:ext uri="{BB962C8B-B14F-4D97-AF65-F5344CB8AC3E}">
        <p14:creationId xmlns:p14="http://schemas.microsoft.com/office/powerpoint/2010/main" val="4217811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mph" presetSubtype="0" fill="hold" grpId="0" nodeType="withEffect">
                                  <p:stCondLst>
                                    <p:cond delay="0"/>
                                  </p:stCondLst>
                                  <p:iterate type="lt">
                                    <p:tmPct val="4000"/>
                                  </p:iterate>
                                  <p:childTnLst>
                                    <p:set>
                                      <p:cBhvr>
                                        <p:cTn id="6" dur="500" fill="hold"/>
                                        <p:tgtEl>
                                          <p:spTgt spid="8601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3"/>
          <a:stretch>
            <a:fillRect/>
          </a:stretch>
        </p:blipFill>
        <p:spPr>
          <a:xfrm>
            <a:off x="5842926" y="6361624"/>
            <a:ext cx="719390" cy="438950"/>
          </a:xfrm>
          <a:prstGeom prst="rect">
            <a:avLst/>
          </a:prstGeom>
        </p:spPr>
      </p:pic>
      <p:sp>
        <p:nvSpPr>
          <p:cNvPr id="4" name="Rectangle 2"/>
          <p:cNvSpPr txBox="1">
            <a:spLocks noChangeArrowheads="1"/>
          </p:cNvSpPr>
          <p:nvPr/>
        </p:nvSpPr>
        <p:spPr>
          <a:xfrm>
            <a:off x="762000" y="533400"/>
            <a:ext cx="7848600" cy="1066800"/>
          </a:xfrm>
          <a:prstGeom prst="rect">
            <a:avLst/>
          </a:prstGeom>
        </p:spPr>
        <p:txBody>
          <a:bodyPr>
            <a:normAutofit fontScale="82500" lnSpcReduction="2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dirty="0" smtClean="0">
                <a:solidFill>
                  <a:schemeClr val="tx1"/>
                </a:solidFill>
                <a:latin typeface="Arial" panose="020B0604020202020204" pitchFamily="34" charset="0"/>
                <a:cs typeface="Arial" panose="020B0604020202020204" pitchFamily="34" charset="0"/>
              </a:rPr>
              <a:t>Officers of the Patrol</a:t>
            </a:r>
            <a:endParaRPr lang="en-US" sz="4400" dirty="0" smtClean="0">
              <a:solidFill>
                <a:schemeClr val="tx1"/>
              </a:solidFill>
              <a:latin typeface="Arial" panose="020B0604020202020204" pitchFamily="34" charset="0"/>
              <a:cs typeface="Arial" panose="020B0604020202020204" pitchFamily="34" charset="0"/>
            </a:endParaRPr>
          </a:p>
          <a:p>
            <a:pPr fontAlgn="auto">
              <a:spcAft>
                <a:spcPts val="0"/>
              </a:spcAft>
            </a:pPr>
            <a:r>
              <a:rPr lang="en-US" sz="3900" dirty="0" smtClean="0">
                <a:solidFill>
                  <a:schemeClr val="tx1"/>
                </a:solidFill>
                <a:latin typeface="Arial" panose="020B0604020202020204" pitchFamily="34" charset="0"/>
                <a:cs typeface="Arial" panose="020B0604020202020204" pitchFamily="34" charset="0"/>
              </a:rPr>
              <a:t>Captain, Lieutenant and Sergeant</a:t>
            </a:r>
            <a:endParaRPr lang="en-US" sz="4800" dirty="0" smtClean="0">
              <a:solidFill>
                <a:schemeClr val="tx1"/>
              </a:solidFill>
              <a:latin typeface="Arial" panose="020B0604020202020204" pitchFamily="34" charset="0"/>
              <a:cs typeface="Arial" panose="020B0604020202020204" pitchFamily="34" charset="0"/>
            </a:endParaRPr>
          </a:p>
        </p:txBody>
      </p:sp>
      <p:sp>
        <p:nvSpPr>
          <p:cNvPr id="2" name="TextBox 1"/>
          <p:cNvSpPr txBox="1"/>
          <p:nvPr/>
        </p:nvSpPr>
        <p:spPr>
          <a:xfrm>
            <a:off x="905457" y="2786889"/>
            <a:ext cx="6950942" cy="3785652"/>
          </a:xfrm>
          <a:prstGeom prst="rect">
            <a:avLst/>
          </a:prstGeom>
          <a:noFill/>
        </p:spPr>
        <p:txBody>
          <a:bodyPr wrap="none" rtlCol="0">
            <a:spAutoFit/>
          </a:bodyPr>
          <a:lstStyle/>
          <a:p>
            <a:endParaRPr lang="en-US" sz="2400" dirty="0" smtClean="0"/>
          </a:p>
          <a:p>
            <a:pPr marL="342900" indent="-342900">
              <a:buFont typeface="Wingdings" panose="05000000000000000000" pitchFamily="2" charset="2"/>
              <a:buChar char="q"/>
            </a:pPr>
            <a:r>
              <a:rPr lang="en-US" sz="2400" dirty="0" smtClean="0"/>
              <a:t>Make sure all Patrollers </a:t>
            </a:r>
            <a:r>
              <a:rPr lang="en-US" sz="2400" dirty="0"/>
              <a:t>are </a:t>
            </a:r>
            <a:r>
              <a:rPr lang="en-US" sz="2400" dirty="0" smtClean="0"/>
              <a:t>at their post</a:t>
            </a:r>
          </a:p>
          <a:p>
            <a:pPr marL="342900" indent="-342900">
              <a:buFont typeface="Wingdings" panose="05000000000000000000" pitchFamily="2" charset="2"/>
              <a:buChar char="q"/>
            </a:pPr>
            <a:r>
              <a:rPr lang="en-US" sz="2400" dirty="0"/>
              <a:t>A</a:t>
            </a:r>
            <a:r>
              <a:rPr lang="en-US" sz="2400" dirty="0" smtClean="0"/>
              <a:t>gendas </a:t>
            </a:r>
            <a:r>
              <a:rPr lang="en-US" sz="2400" dirty="0"/>
              <a:t>for </a:t>
            </a:r>
            <a:r>
              <a:rPr lang="en-US" sz="2400" dirty="0" smtClean="0"/>
              <a:t>meetings</a:t>
            </a:r>
          </a:p>
          <a:p>
            <a:pPr marL="342900" indent="-342900">
              <a:buFont typeface="Wingdings" panose="05000000000000000000" pitchFamily="2" charset="2"/>
              <a:buChar char="q"/>
            </a:pPr>
            <a:r>
              <a:rPr lang="en-US" sz="2400" dirty="0" smtClean="0"/>
              <a:t>Help assign </a:t>
            </a:r>
            <a:r>
              <a:rPr lang="en-US" sz="2400" dirty="0"/>
              <a:t>posts and </a:t>
            </a:r>
            <a:r>
              <a:rPr lang="en-US" sz="2400" dirty="0" smtClean="0"/>
              <a:t>arrange </a:t>
            </a:r>
            <a:r>
              <a:rPr lang="en-US" sz="2400" dirty="0"/>
              <a:t>for </a:t>
            </a:r>
            <a:r>
              <a:rPr lang="en-US" sz="2400" dirty="0" smtClean="0"/>
              <a:t>substitutes</a:t>
            </a:r>
          </a:p>
          <a:p>
            <a:pPr marL="342900" indent="-342900">
              <a:buFont typeface="Wingdings" panose="05000000000000000000" pitchFamily="2" charset="2"/>
              <a:buChar char="q"/>
            </a:pPr>
            <a:r>
              <a:rPr lang="en-US" sz="2400" dirty="0" smtClean="0"/>
              <a:t>Fill-in </a:t>
            </a:r>
            <a:r>
              <a:rPr lang="en-US" sz="2400" dirty="0"/>
              <a:t>for absent </a:t>
            </a:r>
            <a:r>
              <a:rPr lang="en-US" sz="2400" dirty="0" smtClean="0"/>
              <a:t>Patrollers</a:t>
            </a:r>
          </a:p>
          <a:p>
            <a:pPr marL="342900" indent="-342900">
              <a:buFont typeface="Wingdings" panose="05000000000000000000" pitchFamily="2" charset="2"/>
              <a:buChar char="q"/>
            </a:pPr>
            <a:r>
              <a:rPr lang="en-US" sz="2400" dirty="0" smtClean="0"/>
              <a:t>Attendance</a:t>
            </a:r>
          </a:p>
          <a:p>
            <a:pPr marL="342900" indent="-342900">
              <a:buFont typeface="Wingdings" panose="05000000000000000000" pitchFamily="2" charset="2"/>
              <a:buChar char="q"/>
            </a:pPr>
            <a:r>
              <a:rPr lang="en-US" sz="2400" dirty="0" smtClean="0"/>
              <a:t>Report repeated </a:t>
            </a:r>
            <a:r>
              <a:rPr lang="en-US" sz="2400" dirty="0" err="1" smtClean="0"/>
              <a:t>latenesses</a:t>
            </a:r>
            <a:endParaRPr lang="en-US" sz="2400" dirty="0"/>
          </a:p>
          <a:p>
            <a:pPr marL="342900" indent="-342900">
              <a:buFont typeface="Wingdings" panose="05000000000000000000" pitchFamily="2" charset="2"/>
              <a:buChar char="q"/>
            </a:pPr>
            <a:r>
              <a:rPr lang="en-US" sz="2400" dirty="0" smtClean="0"/>
              <a:t>Patrol bulletin board</a:t>
            </a:r>
          </a:p>
          <a:p>
            <a:pPr marL="342900" indent="-342900">
              <a:buFont typeface="Wingdings" panose="05000000000000000000" pitchFamily="2" charset="2"/>
              <a:buChar char="q"/>
            </a:pPr>
            <a:r>
              <a:rPr lang="en-US" sz="2400" dirty="0" smtClean="0"/>
              <a:t>Keep record of all equipment</a:t>
            </a:r>
          </a:p>
          <a:p>
            <a:endParaRPr lang="en-US" sz="2400" dirty="0"/>
          </a:p>
        </p:txBody>
      </p:sp>
      <p:pic>
        <p:nvPicPr>
          <p:cNvPr id="3" name="Picture 2"/>
          <p:cNvPicPr>
            <a:picLocks noChangeAspect="1"/>
          </p:cNvPicPr>
          <p:nvPr/>
        </p:nvPicPr>
        <p:blipFill rotWithShape="1">
          <a:blip r:embed="rId4"/>
          <a:srcRect l="10351" t="26544" r="12240" b="3087"/>
          <a:stretch/>
        </p:blipFill>
        <p:spPr>
          <a:xfrm>
            <a:off x="2967036" y="1590554"/>
            <a:ext cx="3124200" cy="1600200"/>
          </a:xfrm>
          <a:prstGeom prst="rect">
            <a:avLst/>
          </a:prstGeom>
          <a:ln>
            <a:solidFill>
              <a:schemeClr val="tx1"/>
            </a:solidFill>
          </a:ln>
        </p:spPr>
      </p:pic>
    </p:spTree>
    <p:extLst>
      <p:ext uri="{BB962C8B-B14F-4D97-AF65-F5344CB8AC3E}">
        <p14:creationId xmlns:p14="http://schemas.microsoft.com/office/powerpoint/2010/main" val="12433776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7618" y="3962400"/>
            <a:ext cx="9144000" cy="1828800"/>
          </a:xfrm>
        </p:spPr>
        <p:txBody>
          <a:bodyPr>
            <a:normAutofit/>
          </a:bodyPr>
          <a:lstStyle/>
          <a:p>
            <a:pPr algn="ctr"/>
            <a:r>
              <a:rPr lang="en-US" sz="5400" dirty="0" smtClean="0">
                <a:solidFill>
                  <a:schemeClr val="tx1"/>
                </a:solidFill>
                <a:latin typeface="Arial" pitchFamily="34" charset="0"/>
                <a:cs typeface="Arial" pitchFamily="34" charset="0"/>
              </a:rPr>
              <a:t>POSTS</a:t>
            </a:r>
            <a:endParaRPr lang="en-US" sz="5400" dirty="0">
              <a:solidFill>
                <a:schemeClr val="tx1"/>
              </a:solidFill>
              <a:latin typeface="Arial" pitchFamily="34" charset="0"/>
              <a:cs typeface="Arial" pitchFamily="34" charset="0"/>
            </a:endParaRPr>
          </a:p>
        </p:txBody>
      </p:sp>
      <p:sp>
        <p:nvSpPr>
          <p:cNvPr id="4" name="TextBox 3"/>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22911" y="1426003"/>
            <a:ext cx="3984018" cy="2656012"/>
          </a:xfrm>
          <a:prstGeom prst="rect">
            <a:avLst/>
          </a:prstGeom>
          <a:ln>
            <a:solidFill>
              <a:schemeClr val="tx1"/>
            </a:solidFill>
          </a:ln>
        </p:spPr>
      </p:pic>
    </p:spTree>
    <p:extLst>
      <p:ext uri="{BB962C8B-B14F-4D97-AF65-F5344CB8AC3E}">
        <p14:creationId xmlns:p14="http://schemas.microsoft.com/office/powerpoint/2010/main" val="14505485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3"/>
          <a:stretch>
            <a:fillRect/>
          </a:stretch>
        </p:blipFill>
        <p:spPr>
          <a:xfrm>
            <a:off x="5842926" y="6361624"/>
            <a:ext cx="719390" cy="438950"/>
          </a:xfrm>
          <a:prstGeom prst="rect">
            <a:avLst/>
          </a:prstGeom>
        </p:spPr>
      </p:pic>
      <p:sp>
        <p:nvSpPr>
          <p:cNvPr id="4" name="Title 1"/>
          <p:cNvSpPr txBox="1">
            <a:spLocks/>
          </p:cNvSpPr>
          <p:nvPr/>
        </p:nvSpPr>
        <p:spPr>
          <a:xfrm>
            <a:off x="838200" y="517528"/>
            <a:ext cx="7772400" cy="1093786"/>
          </a:xfrm>
          <a:prstGeom prst="rect">
            <a:avLst/>
          </a:prstGeom>
        </p:spPr>
        <p:txBody>
          <a:bodyPr>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200" dirty="0" smtClean="0">
                <a:solidFill>
                  <a:schemeClr val="tx1">
                    <a:lumMod val="50000"/>
                  </a:schemeClr>
                </a:solidFill>
                <a:latin typeface="Arial" pitchFamily="34" charset="0"/>
                <a:cs typeface="Arial" pitchFamily="34" charset="0"/>
              </a:rPr>
              <a:t>Crosswalk Post</a:t>
            </a:r>
            <a:endParaRPr lang="en-US" sz="4200" dirty="0">
              <a:solidFill>
                <a:schemeClr val="tx1">
                  <a:lumMod val="50000"/>
                </a:schemeClr>
              </a:solidFill>
              <a:latin typeface="Arial" pitchFamily="34" charset="0"/>
              <a:cs typeface="Arial" pitchFamily="34" charset="0"/>
            </a:endParaRPr>
          </a:p>
        </p:txBody>
      </p:sp>
      <p:sp>
        <p:nvSpPr>
          <p:cNvPr id="3" name="TextBox 2"/>
          <p:cNvSpPr txBox="1"/>
          <p:nvPr/>
        </p:nvSpPr>
        <p:spPr>
          <a:xfrm>
            <a:off x="1066800" y="4372434"/>
            <a:ext cx="5647252" cy="1938992"/>
          </a:xfrm>
          <a:prstGeom prst="rect">
            <a:avLst/>
          </a:prstGeom>
          <a:noFill/>
        </p:spPr>
        <p:txBody>
          <a:bodyPr wrap="none" rtlCol="0">
            <a:spAutoFit/>
          </a:bodyPr>
          <a:lstStyle/>
          <a:p>
            <a:pPr marL="342900" indent="-342900">
              <a:buFont typeface="Wingdings" panose="05000000000000000000" pitchFamily="2" charset="2"/>
              <a:buChar char="q"/>
            </a:pPr>
            <a:r>
              <a:rPr lang="en-US" sz="2400" dirty="0" smtClean="0"/>
              <a:t>Take position one foot back from curb</a:t>
            </a:r>
          </a:p>
          <a:p>
            <a:pPr marL="342900" indent="-342900">
              <a:buFont typeface="Wingdings" panose="05000000000000000000" pitchFamily="2" charset="2"/>
              <a:buChar char="q"/>
            </a:pPr>
            <a:r>
              <a:rPr lang="en-US" sz="2400" dirty="0" smtClean="0"/>
              <a:t>Check all directions for traffic</a:t>
            </a:r>
          </a:p>
          <a:p>
            <a:pPr marL="342900" indent="-342900">
              <a:buFont typeface="Wingdings" panose="05000000000000000000" pitchFamily="2" charset="2"/>
              <a:buChar char="q"/>
            </a:pPr>
            <a:r>
              <a:rPr lang="en-US" sz="2400" dirty="0" smtClean="0"/>
              <a:t>Determine how to judge a safe gap</a:t>
            </a:r>
          </a:p>
          <a:p>
            <a:pPr marL="342900" indent="-342900">
              <a:buFont typeface="Wingdings" panose="05000000000000000000" pitchFamily="2" charset="2"/>
              <a:buChar char="q"/>
            </a:pPr>
            <a:r>
              <a:rPr lang="en-US" sz="2400" dirty="0"/>
              <a:t>Keep students a safe distance back</a:t>
            </a:r>
          </a:p>
          <a:p>
            <a:endParaRPr lang="en-US" sz="2400" dirty="0" smtClean="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1362509"/>
            <a:ext cx="4182002" cy="3009925"/>
          </a:xfrm>
          <a:prstGeom prst="rect">
            <a:avLst/>
          </a:prstGeom>
          <a:ln>
            <a:solidFill>
              <a:schemeClr val="tx1"/>
            </a:solidFill>
          </a:ln>
        </p:spPr>
      </p:pic>
      <p:sp>
        <p:nvSpPr>
          <p:cNvPr id="10" name="TextBox 9"/>
          <p:cNvSpPr txBox="1"/>
          <p:nvPr/>
        </p:nvSpPr>
        <p:spPr>
          <a:xfrm>
            <a:off x="2298314" y="2407098"/>
            <a:ext cx="5071773" cy="584775"/>
          </a:xfrm>
          <a:prstGeom prst="rect">
            <a:avLst/>
          </a:prstGeom>
          <a:solidFill>
            <a:srgbClr val="FFFF00"/>
          </a:solidFill>
        </p:spPr>
        <p:txBody>
          <a:bodyPr wrap="none" rtlCol="0">
            <a:spAutoFit/>
          </a:bodyPr>
          <a:lstStyle/>
          <a:p>
            <a:r>
              <a:rPr lang="en-US" sz="3200" dirty="0" smtClean="0"/>
              <a:t>NEVER DIRECT TRAFFIC</a:t>
            </a:r>
            <a:endParaRPr lang="en-US" sz="3200" dirty="0"/>
          </a:p>
        </p:txBody>
      </p:sp>
    </p:spTree>
    <p:extLst>
      <p:ext uri="{BB962C8B-B14F-4D97-AF65-F5344CB8AC3E}">
        <p14:creationId xmlns:p14="http://schemas.microsoft.com/office/powerpoint/2010/main" val="47709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3"/>
          <a:stretch>
            <a:fillRect/>
          </a:stretch>
        </p:blipFill>
        <p:spPr>
          <a:xfrm>
            <a:off x="5842926" y="6361624"/>
            <a:ext cx="719390" cy="438950"/>
          </a:xfrm>
          <a:prstGeom prst="rect">
            <a:avLst/>
          </a:prstGeom>
        </p:spPr>
      </p:pic>
      <p:sp>
        <p:nvSpPr>
          <p:cNvPr id="4" name="Title 1"/>
          <p:cNvSpPr txBox="1">
            <a:spLocks/>
          </p:cNvSpPr>
          <p:nvPr/>
        </p:nvSpPr>
        <p:spPr>
          <a:xfrm>
            <a:off x="762000" y="685800"/>
            <a:ext cx="7772400" cy="1093786"/>
          </a:xfrm>
          <a:prstGeom prst="rect">
            <a:avLst/>
          </a:prstGeom>
        </p:spPr>
        <p:txBody>
          <a:bodyPr>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200" dirty="0" smtClean="0">
                <a:solidFill>
                  <a:schemeClr val="tx1">
                    <a:lumMod val="50000"/>
                  </a:schemeClr>
                </a:solidFill>
                <a:latin typeface="Arial" pitchFamily="34" charset="0"/>
                <a:cs typeface="Arial" pitchFamily="34" charset="0"/>
              </a:rPr>
              <a:t>Car Rider Post</a:t>
            </a:r>
            <a:endParaRPr lang="en-US" sz="4200" dirty="0">
              <a:solidFill>
                <a:schemeClr val="tx1">
                  <a:lumMod val="50000"/>
                </a:schemeClr>
              </a:solidFill>
              <a:latin typeface="Arial" pitchFamily="34" charset="0"/>
              <a:cs typeface="Arial" pitchFamily="34" charset="0"/>
            </a:endParaRPr>
          </a:p>
        </p:txBody>
      </p:sp>
      <p:pic>
        <p:nvPicPr>
          <p:cNvPr id="2" name="Picture 1"/>
          <p:cNvPicPr>
            <a:picLocks noChangeAspect="1"/>
          </p:cNvPicPr>
          <p:nvPr/>
        </p:nvPicPr>
        <p:blipFill>
          <a:blip r:embed="rId4"/>
          <a:stretch>
            <a:fillRect/>
          </a:stretch>
        </p:blipFill>
        <p:spPr>
          <a:xfrm>
            <a:off x="6577556" y="698863"/>
            <a:ext cx="2187736" cy="2921387"/>
          </a:xfrm>
          <a:prstGeom prst="rect">
            <a:avLst/>
          </a:prstGeom>
          <a:ln>
            <a:solidFill>
              <a:schemeClr val="tx1"/>
            </a:solidFill>
          </a:ln>
        </p:spPr>
      </p:pic>
      <p:sp>
        <p:nvSpPr>
          <p:cNvPr id="5" name="TextBox 4"/>
          <p:cNvSpPr txBox="1"/>
          <p:nvPr/>
        </p:nvSpPr>
        <p:spPr>
          <a:xfrm>
            <a:off x="914400" y="2362200"/>
            <a:ext cx="7772400" cy="3046988"/>
          </a:xfrm>
          <a:prstGeom prst="rect">
            <a:avLst/>
          </a:prstGeom>
          <a:noFill/>
        </p:spPr>
        <p:txBody>
          <a:bodyPr wrap="square" rtlCol="0">
            <a:spAutoFit/>
          </a:bodyPr>
          <a:lstStyle/>
          <a:p>
            <a:pPr marL="342900" indent="-342900">
              <a:buFont typeface="Wingdings" panose="05000000000000000000" pitchFamily="2" charset="2"/>
              <a:buChar char="q"/>
            </a:pPr>
            <a:r>
              <a:rPr lang="en-US" sz="2400" dirty="0" smtClean="0"/>
              <a:t>Help students enter/exit vehicle safely</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Keeps students behind line</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a:t>Assist small children whose arms are full</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smtClean="0"/>
              <a:t>Make sure no students reach under a vehicle to pick up any fallen item</a:t>
            </a:r>
          </a:p>
        </p:txBody>
      </p:sp>
      <p:sp>
        <p:nvSpPr>
          <p:cNvPr id="8" name="TextBox 7"/>
          <p:cNvSpPr txBox="1"/>
          <p:nvPr/>
        </p:nvSpPr>
        <p:spPr>
          <a:xfrm>
            <a:off x="2264713" y="1593595"/>
            <a:ext cx="5071773" cy="584775"/>
          </a:xfrm>
          <a:prstGeom prst="rect">
            <a:avLst/>
          </a:prstGeom>
          <a:solidFill>
            <a:srgbClr val="FFFF00"/>
          </a:solidFill>
        </p:spPr>
        <p:txBody>
          <a:bodyPr wrap="none" rtlCol="0">
            <a:spAutoFit/>
          </a:bodyPr>
          <a:lstStyle/>
          <a:p>
            <a:r>
              <a:rPr lang="en-US" sz="3200" dirty="0" smtClean="0"/>
              <a:t>NEVER DIRECT TRAFFIC</a:t>
            </a:r>
            <a:endParaRPr lang="en-US" sz="3200" dirty="0"/>
          </a:p>
        </p:txBody>
      </p:sp>
    </p:spTree>
    <p:extLst>
      <p:ext uri="{BB962C8B-B14F-4D97-AF65-F5344CB8AC3E}">
        <p14:creationId xmlns:p14="http://schemas.microsoft.com/office/powerpoint/2010/main" val="12867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3"/>
          <a:stretch>
            <a:fillRect/>
          </a:stretch>
        </p:blipFill>
        <p:spPr>
          <a:xfrm>
            <a:off x="5842926" y="6361624"/>
            <a:ext cx="719390" cy="438950"/>
          </a:xfrm>
          <a:prstGeom prst="rect">
            <a:avLst/>
          </a:prstGeom>
        </p:spPr>
      </p:pic>
      <p:sp>
        <p:nvSpPr>
          <p:cNvPr id="4" name="Title 1"/>
          <p:cNvSpPr txBox="1">
            <a:spLocks/>
          </p:cNvSpPr>
          <p:nvPr/>
        </p:nvSpPr>
        <p:spPr>
          <a:xfrm>
            <a:off x="838200" y="517528"/>
            <a:ext cx="7772400" cy="1093786"/>
          </a:xfrm>
          <a:prstGeom prst="rect">
            <a:avLst/>
          </a:prstGeom>
        </p:spPr>
        <p:txBody>
          <a:bodyPr>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200" dirty="0" smtClean="0">
                <a:solidFill>
                  <a:schemeClr val="tx1">
                    <a:lumMod val="50000"/>
                  </a:schemeClr>
                </a:solidFill>
                <a:latin typeface="Arial" pitchFamily="34" charset="0"/>
                <a:cs typeface="Arial" pitchFamily="34" charset="0"/>
              </a:rPr>
              <a:t>Hall and Door Posts</a:t>
            </a:r>
            <a:endParaRPr lang="en-US" sz="4200" dirty="0">
              <a:solidFill>
                <a:schemeClr val="tx1">
                  <a:lumMod val="50000"/>
                </a:schemeClr>
              </a:solidFill>
              <a:latin typeface="Arial" pitchFamily="34" charset="0"/>
              <a:cs typeface="Arial" pitchFamily="34" charset="0"/>
            </a:endParaRPr>
          </a:p>
        </p:txBody>
      </p:sp>
      <p:pic>
        <p:nvPicPr>
          <p:cNvPr id="2" name="Picture 1"/>
          <p:cNvPicPr>
            <a:picLocks noChangeAspect="1"/>
          </p:cNvPicPr>
          <p:nvPr/>
        </p:nvPicPr>
        <p:blipFill>
          <a:blip r:embed="rId4"/>
          <a:stretch>
            <a:fillRect/>
          </a:stretch>
        </p:blipFill>
        <p:spPr>
          <a:xfrm>
            <a:off x="2179173" y="1258627"/>
            <a:ext cx="2072347" cy="2587256"/>
          </a:xfrm>
          <a:prstGeom prst="rect">
            <a:avLst/>
          </a:prstGeom>
          <a:ln>
            <a:solidFill>
              <a:schemeClr val="tx1"/>
            </a:solidFill>
          </a:ln>
        </p:spPr>
      </p:pic>
      <p:pic>
        <p:nvPicPr>
          <p:cNvPr id="3" name="Picture 2"/>
          <p:cNvPicPr>
            <a:picLocks noChangeAspect="1"/>
          </p:cNvPicPr>
          <p:nvPr/>
        </p:nvPicPr>
        <p:blipFill rotWithShape="1">
          <a:blip r:embed="rId5"/>
          <a:srcRect l="14782" t="303" b="20582"/>
          <a:stretch/>
        </p:blipFill>
        <p:spPr>
          <a:xfrm>
            <a:off x="4603155" y="1258627"/>
            <a:ext cx="2092609" cy="2587256"/>
          </a:xfrm>
          <a:prstGeom prst="rect">
            <a:avLst/>
          </a:prstGeom>
          <a:ln>
            <a:solidFill>
              <a:schemeClr val="tx1"/>
            </a:solidFill>
          </a:ln>
        </p:spPr>
      </p:pic>
      <p:sp>
        <p:nvSpPr>
          <p:cNvPr id="5" name="TextBox 4"/>
          <p:cNvSpPr txBox="1"/>
          <p:nvPr/>
        </p:nvSpPr>
        <p:spPr>
          <a:xfrm>
            <a:off x="838200" y="4121039"/>
            <a:ext cx="7620000" cy="2308324"/>
          </a:xfrm>
          <a:prstGeom prst="rect">
            <a:avLst/>
          </a:prstGeom>
          <a:noFill/>
        </p:spPr>
        <p:txBody>
          <a:bodyPr wrap="square" rtlCol="0">
            <a:spAutoFit/>
          </a:bodyPr>
          <a:lstStyle/>
          <a:p>
            <a:pPr marL="285750" indent="-285750">
              <a:buFont typeface="Wingdings" panose="05000000000000000000" pitchFamily="2" charset="2"/>
              <a:buChar char="q"/>
            </a:pPr>
            <a:r>
              <a:rPr lang="en-US" sz="2400" dirty="0" smtClean="0"/>
              <a:t>Ensure students enter building without pushing,  running or shoving</a:t>
            </a:r>
          </a:p>
          <a:p>
            <a:pPr marL="285750" indent="-285750">
              <a:buFont typeface="Wingdings" panose="05000000000000000000" pitchFamily="2" charset="2"/>
              <a:buChar char="q"/>
            </a:pPr>
            <a:r>
              <a:rPr lang="en-US" sz="2400" dirty="0" smtClean="0"/>
              <a:t>Help younger students get to class</a:t>
            </a:r>
          </a:p>
          <a:p>
            <a:pPr marL="285750" indent="-285750">
              <a:buFont typeface="Wingdings" panose="05000000000000000000" pitchFamily="2" charset="2"/>
              <a:buChar char="q"/>
            </a:pPr>
            <a:r>
              <a:rPr lang="en-US" sz="2400" dirty="0" smtClean="0"/>
              <a:t>Remind students to walk, use the right side of hallways and use caution on stairwells</a:t>
            </a:r>
          </a:p>
          <a:p>
            <a:pPr marL="285750" indent="-285750">
              <a:buFont typeface="Wingdings" panose="05000000000000000000" pitchFamily="2" charset="2"/>
              <a:buChar char="q"/>
            </a:pPr>
            <a:endParaRPr lang="en-US" sz="2400" dirty="0"/>
          </a:p>
        </p:txBody>
      </p:sp>
    </p:spTree>
    <p:extLst>
      <p:ext uri="{BB962C8B-B14F-4D97-AF65-F5344CB8AC3E}">
        <p14:creationId xmlns:p14="http://schemas.microsoft.com/office/powerpoint/2010/main" val="41487536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3"/>
          <a:stretch>
            <a:fillRect/>
          </a:stretch>
        </p:blipFill>
        <p:spPr>
          <a:xfrm>
            <a:off x="5842926" y="6361624"/>
            <a:ext cx="719390" cy="438950"/>
          </a:xfrm>
          <a:prstGeom prst="rect">
            <a:avLst/>
          </a:prstGeom>
        </p:spPr>
      </p:pic>
      <p:sp>
        <p:nvSpPr>
          <p:cNvPr id="4" name="Title 1"/>
          <p:cNvSpPr txBox="1">
            <a:spLocks/>
          </p:cNvSpPr>
          <p:nvPr/>
        </p:nvSpPr>
        <p:spPr>
          <a:xfrm>
            <a:off x="838200" y="517528"/>
            <a:ext cx="7772400" cy="1093786"/>
          </a:xfrm>
          <a:prstGeom prst="rect">
            <a:avLst/>
          </a:prstGeom>
        </p:spPr>
        <p:txBody>
          <a:bodyPr>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200" dirty="0" smtClean="0">
                <a:solidFill>
                  <a:schemeClr val="tx1">
                    <a:lumMod val="50000"/>
                  </a:schemeClr>
                </a:solidFill>
                <a:latin typeface="Arial" pitchFamily="34" charset="0"/>
                <a:cs typeface="Arial" pitchFamily="34" charset="0"/>
              </a:rPr>
              <a:t>Flag Post</a:t>
            </a:r>
            <a:endParaRPr lang="en-US" sz="4200" dirty="0">
              <a:solidFill>
                <a:schemeClr val="tx1">
                  <a:lumMod val="50000"/>
                </a:schemeClr>
              </a:solidFill>
              <a:latin typeface="Arial" pitchFamily="34" charset="0"/>
              <a:cs typeface="Arial" pitchFamily="34" charset="0"/>
            </a:endParaRPr>
          </a:p>
        </p:txBody>
      </p:sp>
      <p:pic>
        <p:nvPicPr>
          <p:cNvPr id="2" name="Picture 1"/>
          <p:cNvPicPr>
            <a:picLocks noChangeAspect="1"/>
          </p:cNvPicPr>
          <p:nvPr/>
        </p:nvPicPr>
        <p:blipFill>
          <a:blip r:embed="rId4"/>
          <a:stretch>
            <a:fillRect/>
          </a:stretch>
        </p:blipFill>
        <p:spPr>
          <a:xfrm>
            <a:off x="4739640" y="1792265"/>
            <a:ext cx="3429000" cy="3412786"/>
          </a:xfrm>
          <a:prstGeom prst="rect">
            <a:avLst/>
          </a:prstGeom>
          <a:ln>
            <a:solidFill>
              <a:schemeClr val="tx1"/>
            </a:solidFill>
          </a:ln>
        </p:spPr>
      </p:pic>
      <p:sp>
        <p:nvSpPr>
          <p:cNvPr id="3" name="TextBox 2"/>
          <p:cNvSpPr txBox="1"/>
          <p:nvPr/>
        </p:nvSpPr>
        <p:spPr>
          <a:xfrm>
            <a:off x="914400" y="2529162"/>
            <a:ext cx="3504486" cy="1938992"/>
          </a:xfrm>
          <a:prstGeom prst="rect">
            <a:avLst/>
          </a:prstGeom>
          <a:noFill/>
        </p:spPr>
        <p:txBody>
          <a:bodyPr wrap="none" rtlCol="0">
            <a:spAutoFit/>
          </a:bodyPr>
          <a:lstStyle/>
          <a:p>
            <a:pPr marL="285750" indent="-285750">
              <a:buFont typeface="Wingdings" panose="05000000000000000000" pitchFamily="2" charset="2"/>
              <a:buChar char="q"/>
            </a:pPr>
            <a:r>
              <a:rPr lang="en-US" sz="2400" dirty="0" smtClean="0"/>
              <a:t>Treat with respect</a:t>
            </a:r>
          </a:p>
          <a:p>
            <a:pPr marL="285750" indent="-285750">
              <a:buFont typeface="Wingdings" panose="05000000000000000000" pitchFamily="2" charset="2"/>
              <a:buChar char="q"/>
            </a:pPr>
            <a:endParaRPr lang="en-US" sz="2400" dirty="0" smtClean="0"/>
          </a:p>
          <a:p>
            <a:pPr marL="285750" indent="-285750">
              <a:buFont typeface="Wingdings" panose="05000000000000000000" pitchFamily="2" charset="2"/>
              <a:buChar char="q"/>
            </a:pPr>
            <a:r>
              <a:rPr lang="en-US" sz="2400" dirty="0" smtClean="0"/>
              <a:t>Never touches ground</a:t>
            </a:r>
          </a:p>
          <a:p>
            <a:pPr marL="285750" indent="-285750">
              <a:buFont typeface="Wingdings" panose="05000000000000000000" pitchFamily="2" charset="2"/>
              <a:buChar char="q"/>
            </a:pPr>
            <a:endParaRPr lang="en-US" sz="2400" dirty="0" smtClean="0"/>
          </a:p>
          <a:p>
            <a:pPr marL="285750" indent="-285750">
              <a:buFont typeface="Wingdings" panose="05000000000000000000" pitchFamily="2" charset="2"/>
              <a:buChar char="q"/>
            </a:pPr>
            <a:r>
              <a:rPr lang="en-US" sz="2400" dirty="0" smtClean="0"/>
              <a:t>Properly fold the flag</a:t>
            </a:r>
            <a:endParaRPr lang="en-US" sz="2400" dirty="0"/>
          </a:p>
        </p:txBody>
      </p:sp>
    </p:spTree>
    <p:extLst>
      <p:ext uri="{BB962C8B-B14F-4D97-AF65-F5344CB8AC3E}">
        <p14:creationId xmlns:p14="http://schemas.microsoft.com/office/powerpoint/2010/main" val="525428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3"/>
          <a:stretch>
            <a:fillRect/>
          </a:stretch>
        </p:blipFill>
        <p:spPr>
          <a:xfrm>
            <a:off x="5842926" y="6361624"/>
            <a:ext cx="719390" cy="438950"/>
          </a:xfrm>
          <a:prstGeom prst="rect">
            <a:avLst/>
          </a:prstGeom>
        </p:spPr>
      </p:pic>
      <p:sp>
        <p:nvSpPr>
          <p:cNvPr id="4" name="Title 1"/>
          <p:cNvSpPr txBox="1">
            <a:spLocks/>
          </p:cNvSpPr>
          <p:nvPr/>
        </p:nvSpPr>
        <p:spPr>
          <a:xfrm>
            <a:off x="838200" y="517528"/>
            <a:ext cx="7772400" cy="1093786"/>
          </a:xfrm>
          <a:prstGeom prst="rect">
            <a:avLst/>
          </a:prstGeom>
        </p:spPr>
        <p:txBody>
          <a:bodyPr>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200" dirty="0" smtClean="0">
                <a:solidFill>
                  <a:schemeClr val="tx1">
                    <a:lumMod val="50000"/>
                  </a:schemeClr>
                </a:solidFill>
                <a:latin typeface="Arial" pitchFamily="34" charset="0"/>
                <a:cs typeface="Arial" pitchFamily="34" charset="0"/>
              </a:rPr>
              <a:t>Kindergarten Escort Posts</a:t>
            </a:r>
            <a:endParaRPr lang="en-US" sz="4200" dirty="0">
              <a:solidFill>
                <a:schemeClr val="tx1">
                  <a:lumMod val="50000"/>
                </a:schemeClr>
              </a:solidFill>
              <a:latin typeface="Arial" pitchFamily="34" charset="0"/>
              <a:cs typeface="Arial" pitchFamily="34" charset="0"/>
            </a:endParaRPr>
          </a:p>
        </p:txBody>
      </p:sp>
      <p:pic>
        <p:nvPicPr>
          <p:cNvPr id="3" name="Picture 2"/>
          <p:cNvPicPr>
            <a:picLocks noChangeAspect="1"/>
          </p:cNvPicPr>
          <p:nvPr/>
        </p:nvPicPr>
        <p:blipFill rotWithShape="1">
          <a:blip r:embed="rId4"/>
          <a:srcRect l="6490" t="11115" r="-1420" b="25557"/>
          <a:stretch/>
        </p:blipFill>
        <p:spPr>
          <a:xfrm>
            <a:off x="1066800" y="1711710"/>
            <a:ext cx="3276600" cy="3890963"/>
          </a:xfrm>
          <a:prstGeom prst="rect">
            <a:avLst/>
          </a:prstGeom>
          <a:ln>
            <a:solidFill>
              <a:schemeClr val="tx1"/>
            </a:solidFill>
          </a:ln>
        </p:spPr>
      </p:pic>
      <p:sp>
        <p:nvSpPr>
          <p:cNvPr id="5" name="TextBox 4"/>
          <p:cNvSpPr txBox="1"/>
          <p:nvPr/>
        </p:nvSpPr>
        <p:spPr>
          <a:xfrm>
            <a:off x="4648200" y="2057400"/>
            <a:ext cx="4267201" cy="3785652"/>
          </a:xfrm>
          <a:prstGeom prst="rect">
            <a:avLst/>
          </a:prstGeom>
          <a:noFill/>
        </p:spPr>
        <p:txBody>
          <a:bodyPr wrap="square" rtlCol="0">
            <a:spAutoFit/>
          </a:bodyPr>
          <a:lstStyle/>
          <a:p>
            <a:pPr marL="342900" indent="-342900">
              <a:buFont typeface="Wingdings" panose="05000000000000000000" pitchFamily="2" charset="2"/>
              <a:buChar char="q"/>
            </a:pPr>
            <a:r>
              <a:rPr lang="en-US" sz="2400" dirty="0" smtClean="0"/>
              <a:t>Keep children in view at all times</a:t>
            </a:r>
          </a:p>
          <a:p>
            <a:pPr marL="342900" indent="-342900">
              <a:buFont typeface="Wingdings" panose="05000000000000000000" pitchFamily="2" charset="2"/>
              <a:buChar char="q"/>
            </a:pPr>
            <a:r>
              <a:rPr lang="en-US" sz="2400" dirty="0" smtClean="0"/>
              <a:t>Make sure they are away from all traffic</a:t>
            </a:r>
          </a:p>
          <a:p>
            <a:pPr marL="342900" indent="-342900">
              <a:buFont typeface="Wingdings" panose="05000000000000000000" pitchFamily="2" charset="2"/>
              <a:buChar char="q"/>
            </a:pPr>
            <a:r>
              <a:rPr lang="en-US" sz="2400" dirty="0" smtClean="0"/>
              <a:t>Stay with all children until they reach their destination</a:t>
            </a:r>
          </a:p>
          <a:p>
            <a:pPr marL="342900" indent="-342900">
              <a:buFont typeface="Wingdings" panose="05000000000000000000" pitchFamily="2" charset="2"/>
              <a:buChar char="q"/>
            </a:pPr>
            <a:r>
              <a:rPr lang="en-US" sz="2400" dirty="0" smtClean="0"/>
              <a:t>Safety reminders (walking, hands to self)</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endParaRPr lang="en-US" sz="2400" dirty="0"/>
          </a:p>
        </p:txBody>
      </p:sp>
    </p:spTree>
    <p:extLst>
      <p:ext uri="{BB962C8B-B14F-4D97-AF65-F5344CB8AC3E}">
        <p14:creationId xmlns:p14="http://schemas.microsoft.com/office/powerpoint/2010/main" val="41134206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3"/>
          <a:stretch>
            <a:fillRect/>
          </a:stretch>
        </p:blipFill>
        <p:spPr>
          <a:xfrm>
            <a:off x="5842926" y="6361624"/>
            <a:ext cx="719390" cy="438950"/>
          </a:xfrm>
          <a:prstGeom prst="rect">
            <a:avLst/>
          </a:prstGeom>
        </p:spPr>
      </p:pic>
      <p:sp>
        <p:nvSpPr>
          <p:cNvPr id="4" name="Title 1"/>
          <p:cNvSpPr txBox="1">
            <a:spLocks/>
          </p:cNvSpPr>
          <p:nvPr/>
        </p:nvSpPr>
        <p:spPr>
          <a:xfrm>
            <a:off x="838200" y="517528"/>
            <a:ext cx="7772400" cy="1093786"/>
          </a:xfrm>
          <a:prstGeom prst="rect">
            <a:avLst/>
          </a:prstGeom>
        </p:spPr>
        <p:txBody>
          <a:bodyPr>
            <a:normAutofit fontScale="92500" lnSpcReduction="1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500" dirty="0" smtClean="0">
                <a:solidFill>
                  <a:schemeClr val="tx1">
                    <a:lumMod val="50000"/>
                  </a:schemeClr>
                </a:solidFill>
                <a:latin typeface="Arial" pitchFamily="34" charset="0"/>
                <a:cs typeface="Arial" pitchFamily="34" charset="0"/>
              </a:rPr>
              <a:t>School Bus Post</a:t>
            </a:r>
          </a:p>
          <a:p>
            <a:pPr fontAlgn="auto">
              <a:spcAft>
                <a:spcPts val="0"/>
              </a:spcAft>
            </a:pPr>
            <a:r>
              <a:rPr lang="en-US" sz="3200" dirty="0" smtClean="0">
                <a:solidFill>
                  <a:schemeClr val="tx1">
                    <a:lumMod val="50000"/>
                  </a:schemeClr>
                </a:solidFill>
                <a:latin typeface="Arial" pitchFamily="34" charset="0"/>
                <a:cs typeface="Arial" pitchFamily="34" charset="0"/>
              </a:rPr>
              <a:t>Patrols on the Bus</a:t>
            </a:r>
            <a:endParaRPr lang="en-US" sz="3200" dirty="0">
              <a:solidFill>
                <a:schemeClr val="tx1">
                  <a:lumMod val="50000"/>
                </a:schemeClr>
              </a:solidFill>
              <a:latin typeface="Arial" pitchFamily="34" charset="0"/>
              <a:cs typeface="Arial" pitchFamily="34" charset="0"/>
            </a:endParaRPr>
          </a:p>
        </p:txBody>
      </p:sp>
      <p:sp>
        <p:nvSpPr>
          <p:cNvPr id="5" name="TextBox 4"/>
          <p:cNvSpPr txBox="1"/>
          <p:nvPr/>
        </p:nvSpPr>
        <p:spPr>
          <a:xfrm>
            <a:off x="990600" y="2057400"/>
            <a:ext cx="530915" cy="461665"/>
          </a:xfrm>
          <a:prstGeom prst="rect">
            <a:avLst/>
          </a:prstGeom>
          <a:noFill/>
        </p:spPr>
        <p:txBody>
          <a:bodyPr wrap="none" rtlCol="0">
            <a:spAutoFit/>
          </a:bodyPr>
          <a:lstStyle/>
          <a:p>
            <a:pPr marL="342900" indent="-342900">
              <a:buFont typeface="Wingdings" panose="05000000000000000000" pitchFamily="2" charset="2"/>
              <a:buChar char="q"/>
            </a:pPr>
            <a:endParaRPr lang="en-US" sz="2400" dirty="0"/>
          </a:p>
        </p:txBody>
      </p:sp>
      <p:sp>
        <p:nvSpPr>
          <p:cNvPr id="8" name="TextBox 7"/>
          <p:cNvSpPr txBox="1"/>
          <p:nvPr/>
        </p:nvSpPr>
        <p:spPr>
          <a:xfrm>
            <a:off x="1104900" y="3342029"/>
            <a:ext cx="7239000" cy="2677656"/>
          </a:xfrm>
          <a:prstGeom prst="rect">
            <a:avLst/>
          </a:prstGeom>
          <a:noFill/>
        </p:spPr>
        <p:txBody>
          <a:bodyPr wrap="square" rtlCol="0">
            <a:spAutoFit/>
          </a:bodyPr>
          <a:lstStyle/>
          <a:p>
            <a:pPr marL="342900" indent="-342900">
              <a:buFont typeface="Wingdings" panose="05000000000000000000" pitchFamily="2" charset="2"/>
              <a:buChar char="q"/>
            </a:pPr>
            <a:r>
              <a:rPr lang="en-US" sz="2400" dirty="0" smtClean="0"/>
              <a:t>Exits the bus at each stop and takes a position beside the step</a:t>
            </a:r>
          </a:p>
          <a:p>
            <a:pPr marL="342900" indent="-342900">
              <a:buFont typeface="Wingdings" panose="05000000000000000000" pitchFamily="2" charset="2"/>
              <a:buChar char="q"/>
            </a:pPr>
            <a:r>
              <a:rPr lang="en-US" sz="2400" dirty="0" smtClean="0"/>
              <a:t>Helps students enter the bus at stops and during dismissal</a:t>
            </a:r>
          </a:p>
          <a:p>
            <a:pPr marL="342900" indent="-342900">
              <a:buFont typeface="Wingdings" panose="05000000000000000000" pitchFamily="2" charset="2"/>
              <a:buChar char="q"/>
            </a:pPr>
            <a:r>
              <a:rPr lang="en-US" sz="2400" dirty="0" smtClean="0"/>
              <a:t>Helps the bus driver keep order on the bus</a:t>
            </a:r>
          </a:p>
          <a:p>
            <a:pPr marL="342900" indent="-342900">
              <a:buFont typeface="Wingdings" panose="05000000000000000000" pitchFamily="2" charset="2"/>
              <a:buChar char="q"/>
            </a:pPr>
            <a:r>
              <a:rPr lang="en-US" sz="2400" dirty="0"/>
              <a:t>Makes sure students do not forget personal items</a:t>
            </a:r>
          </a:p>
          <a:p>
            <a:pPr marL="342900" indent="-342900">
              <a:buFont typeface="Wingdings" panose="05000000000000000000" pitchFamily="2" charset="2"/>
              <a:buChar char="q"/>
            </a:pPr>
            <a:r>
              <a:rPr lang="en-US" sz="2400" dirty="0" smtClean="0"/>
              <a:t>Assists </a:t>
            </a:r>
            <a:r>
              <a:rPr lang="en-US" sz="2400" dirty="0"/>
              <a:t>in an emergency</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6667" r="18333" b="11111"/>
          <a:stretch/>
        </p:blipFill>
        <p:spPr>
          <a:xfrm>
            <a:off x="5091249" y="846785"/>
            <a:ext cx="3276600" cy="2173255"/>
          </a:xfrm>
          <a:prstGeom prst="rect">
            <a:avLst/>
          </a:prstGeom>
          <a:solidFill>
            <a:srgbClr val="FFFF00"/>
          </a:solidFill>
          <a:ln>
            <a:solidFill>
              <a:schemeClr val="tx1"/>
            </a:solidFill>
          </a:ln>
        </p:spPr>
      </p:pic>
    </p:spTree>
    <p:extLst>
      <p:ext uri="{BB962C8B-B14F-4D97-AF65-F5344CB8AC3E}">
        <p14:creationId xmlns:p14="http://schemas.microsoft.com/office/powerpoint/2010/main" val="1739197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33400"/>
            <a:ext cx="7467600" cy="1295400"/>
          </a:xfrm>
        </p:spPr>
        <p:txBody>
          <a:bodyPr>
            <a:noAutofit/>
          </a:bodyPr>
          <a:lstStyle/>
          <a:p>
            <a:pPr algn="ctr"/>
            <a:r>
              <a:rPr lang="en-US" sz="3600" dirty="0" smtClean="0">
                <a:latin typeface="Arial" panose="020B0604020202020204" pitchFamily="34" charset="0"/>
                <a:cs typeface="Arial" panose="020B0604020202020204" pitchFamily="34" charset="0"/>
              </a:rPr>
              <a:t>The Safety Patrol Program Began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A Long Time Ago!</a:t>
            </a:r>
            <a:endParaRPr lang="en-US" sz="36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289" y="1981200"/>
            <a:ext cx="4991421"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21307065">
            <a:off x="112324" y="2587221"/>
            <a:ext cx="1745911" cy="923330"/>
          </a:xfrm>
          <a:prstGeom prst="rect">
            <a:avLst/>
          </a:prstGeom>
          <a:noFill/>
          <a:ln>
            <a:solidFill>
              <a:schemeClr val="tx1"/>
            </a:solidFill>
          </a:ln>
        </p:spPr>
        <p:txBody>
          <a:bodyPr wrap="square" rtlCol="0">
            <a:spAutoFit/>
          </a:bodyPr>
          <a:lstStyle/>
          <a:p>
            <a:pPr algn="ctr"/>
            <a:r>
              <a:rPr lang="en-US" sz="5400" dirty="0" smtClean="0">
                <a:solidFill>
                  <a:srgbClr val="FF0000"/>
                </a:solidFill>
              </a:rPr>
              <a:t>1920</a:t>
            </a:r>
            <a:endParaRPr lang="en-US" sz="5400" dirty="0">
              <a:solidFill>
                <a:srgbClr val="FF0000"/>
              </a:solidFill>
            </a:endParaRPr>
          </a:p>
        </p:txBody>
      </p:sp>
      <p:sp>
        <p:nvSpPr>
          <p:cNvPr id="8" name="TextBox 7"/>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4" name="Picture 3"/>
          <p:cNvPicPr>
            <a:picLocks noChangeAspect="1"/>
          </p:cNvPicPr>
          <p:nvPr/>
        </p:nvPicPr>
        <p:blipFill>
          <a:blip r:embed="rId4"/>
          <a:stretch>
            <a:fillRect/>
          </a:stretch>
        </p:blipFill>
        <p:spPr>
          <a:xfrm>
            <a:off x="5842926" y="6361624"/>
            <a:ext cx="719390" cy="438950"/>
          </a:xfrm>
          <a:prstGeom prst="rect">
            <a:avLst/>
          </a:prstGeom>
        </p:spPr>
      </p:pic>
    </p:spTree>
    <p:extLst>
      <p:ext uri="{BB962C8B-B14F-4D97-AF65-F5344CB8AC3E}">
        <p14:creationId xmlns:p14="http://schemas.microsoft.com/office/powerpoint/2010/main" val="1648504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0139"/>
            <a:ext cx="7633784" cy="1015761"/>
          </a:xfrm>
        </p:spPr>
        <p:txBody>
          <a:bodyPr>
            <a:noAutofit/>
          </a:bodyPr>
          <a:lstStyle/>
          <a:p>
            <a:r>
              <a:rPr lang="en-US" sz="4200" dirty="0" smtClean="0">
                <a:solidFill>
                  <a:schemeClr val="tx1">
                    <a:lumMod val="50000"/>
                  </a:schemeClr>
                </a:solidFill>
                <a:latin typeface="Arial" panose="020B0604020202020204" pitchFamily="34" charset="0"/>
                <a:cs typeface="Arial" panose="020B0604020202020204" pitchFamily="34" charset="0"/>
              </a:rPr>
              <a:t>Role Models on the School Bus</a:t>
            </a:r>
            <a:endParaRPr lang="en-US" sz="4200" dirty="0">
              <a:solidFill>
                <a:schemeClr val="tx1">
                  <a:lumMod val="5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061368"/>
            <a:ext cx="8458200" cy="3421063"/>
          </a:xfrm>
        </p:spPr>
        <p:txBody>
          <a:bodyPr>
            <a:normAutofit/>
          </a:bodyPr>
          <a:lstStyle/>
          <a:p>
            <a:pPr lvl="1">
              <a:buFont typeface="Wingdings" panose="05000000000000000000" pitchFamily="2" charset="2"/>
              <a:buChar char="§"/>
            </a:pPr>
            <a:r>
              <a:rPr lang="en-US" sz="4000" dirty="0" smtClean="0"/>
              <a:t> </a:t>
            </a:r>
            <a:r>
              <a:rPr lang="en-US" sz="3200" dirty="0" smtClean="0">
                <a:solidFill>
                  <a:schemeClr val="tx1">
                    <a:lumMod val="50000"/>
                  </a:schemeClr>
                </a:solidFill>
                <a:latin typeface="Arial" panose="020B0604020202020204" pitchFamily="34" charset="0"/>
                <a:cs typeface="Arial" panose="020B0604020202020204" pitchFamily="34" charset="0"/>
              </a:rPr>
              <a:t>Sitting forward</a:t>
            </a:r>
          </a:p>
          <a:p>
            <a:pPr lvl="1">
              <a:buFont typeface="Wingdings" panose="05000000000000000000" pitchFamily="2" charset="2"/>
              <a:buChar char="§"/>
            </a:pPr>
            <a:r>
              <a:rPr lang="en-US" sz="3200" dirty="0" smtClean="0">
                <a:solidFill>
                  <a:schemeClr val="tx1">
                    <a:lumMod val="50000"/>
                  </a:schemeClr>
                </a:solidFill>
                <a:latin typeface="Arial" panose="020B0604020202020204" pitchFamily="34" charset="0"/>
                <a:cs typeface="Arial" panose="020B0604020202020204" pitchFamily="34" charset="0"/>
              </a:rPr>
              <a:t> Hands inside</a:t>
            </a:r>
          </a:p>
          <a:p>
            <a:pPr lvl="1">
              <a:buFont typeface="Wingdings" panose="05000000000000000000" pitchFamily="2" charset="2"/>
              <a:buChar char="§"/>
            </a:pPr>
            <a:r>
              <a:rPr lang="en-US" sz="3200" dirty="0" smtClean="0">
                <a:solidFill>
                  <a:schemeClr val="tx1">
                    <a:lumMod val="50000"/>
                  </a:schemeClr>
                </a:solidFill>
                <a:latin typeface="Arial" panose="020B0604020202020204" pitchFamily="34" charset="0"/>
                <a:cs typeface="Arial" panose="020B0604020202020204" pitchFamily="34" charset="0"/>
              </a:rPr>
              <a:t> Inside Voices</a:t>
            </a:r>
          </a:p>
          <a:p>
            <a:pPr lvl="1">
              <a:buFont typeface="Wingdings" panose="05000000000000000000" pitchFamily="2" charset="2"/>
              <a:buChar char="§"/>
            </a:pPr>
            <a:r>
              <a:rPr lang="en-US" sz="3200" dirty="0" smtClean="0">
                <a:solidFill>
                  <a:schemeClr val="tx1">
                    <a:lumMod val="50000"/>
                  </a:schemeClr>
                </a:solidFill>
                <a:latin typeface="Arial" panose="020B0604020202020204" pitchFamily="34" charset="0"/>
                <a:cs typeface="Arial" panose="020B0604020202020204" pitchFamily="34" charset="0"/>
              </a:rPr>
              <a:t> Backpacks stowed</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666" y="2317629"/>
            <a:ext cx="3342268" cy="29085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5486400" y="2895600"/>
            <a:ext cx="2590800" cy="17526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083300" y="2552700"/>
            <a:ext cx="2019300" cy="20955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9" name="Picture 8"/>
          <p:cNvPicPr>
            <a:picLocks noChangeAspect="1"/>
          </p:cNvPicPr>
          <p:nvPr/>
        </p:nvPicPr>
        <p:blipFill>
          <a:blip r:embed="rId3"/>
          <a:stretch>
            <a:fillRect/>
          </a:stretch>
        </p:blipFill>
        <p:spPr>
          <a:xfrm>
            <a:off x="5842926" y="6361624"/>
            <a:ext cx="719390" cy="438950"/>
          </a:xfrm>
          <a:prstGeom prst="rect">
            <a:avLst/>
          </a:prstGeom>
        </p:spPr>
      </p:pic>
    </p:spTree>
    <p:extLst>
      <p:ext uri="{BB962C8B-B14F-4D97-AF65-F5344CB8AC3E}">
        <p14:creationId xmlns:p14="http://schemas.microsoft.com/office/powerpoint/2010/main" val="26460104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7876"/>
            <a:ext cx="7772400" cy="773114"/>
          </a:xfrm>
        </p:spPr>
        <p:txBody>
          <a:bodyPr>
            <a:normAutofit fontScale="90000"/>
          </a:bodyPr>
          <a:lstStyle/>
          <a:p>
            <a:r>
              <a:rPr lang="en-US" sz="4200" dirty="0" smtClean="0">
                <a:solidFill>
                  <a:schemeClr val="tx1">
                    <a:lumMod val="50000"/>
                  </a:schemeClr>
                </a:solidFill>
                <a:latin typeface="Arial" pitchFamily="34" charset="0"/>
                <a:cs typeface="Arial" pitchFamily="34" charset="0"/>
              </a:rPr>
              <a:t>Bus Loop Post</a:t>
            </a:r>
            <a:br>
              <a:rPr lang="en-US" sz="4200" dirty="0" smtClean="0">
                <a:solidFill>
                  <a:schemeClr val="tx1">
                    <a:lumMod val="50000"/>
                  </a:schemeClr>
                </a:solidFill>
                <a:latin typeface="Arial" pitchFamily="34" charset="0"/>
                <a:cs typeface="Arial" pitchFamily="34" charset="0"/>
              </a:rPr>
            </a:br>
            <a:r>
              <a:rPr lang="en-US" sz="3100" dirty="0" smtClean="0">
                <a:solidFill>
                  <a:schemeClr val="tx1">
                    <a:lumMod val="50000"/>
                  </a:schemeClr>
                </a:solidFill>
                <a:latin typeface="Arial" pitchFamily="34" charset="0"/>
                <a:cs typeface="Arial" pitchFamily="34" charset="0"/>
              </a:rPr>
              <a:t>Holding Bus Numbers</a:t>
            </a:r>
            <a:endParaRPr lang="en-US" sz="3100" dirty="0">
              <a:solidFill>
                <a:schemeClr val="tx1">
                  <a:lumMod val="50000"/>
                </a:schemeClr>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518757"/>
            <a:ext cx="3333750" cy="444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4"/>
          <a:stretch>
            <a:fillRect/>
          </a:stretch>
        </p:blipFill>
        <p:spPr>
          <a:xfrm>
            <a:off x="5842926" y="6361624"/>
            <a:ext cx="719390" cy="438950"/>
          </a:xfrm>
          <a:prstGeom prst="rect">
            <a:avLst/>
          </a:prstGeom>
        </p:spPr>
      </p:pic>
      <p:sp>
        <p:nvSpPr>
          <p:cNvPr id="4" name="TextBox 3"/>
          <p:cNvSpPr txBox="1"/>
          <p:nvPr/>
        </p:nvSpPr>
        <p:spPr>
          <a:xfrm>
            <a:off x="838200" y="1826190"/>
            <a:ext cx="4038600" cy="4154984"/>
          </a:xfrm>
          <a:prstGeom prst="rect">
            <a:avLst/>
          </a:prstGeom>
          <a:noFill/>
        </p:spPr>
        <p:txBody>
          <a:bodyPr wrap="square" rtlCol="0">
            <a:spAutoFit/>
          </a:bodyPr>
          <a:lstStyle/>
          <a:p>
            <a:pPr marL="342900" indent="-342900">
              <a:buFont typeface="Wingdings" panose="05000000000000000000" pitchFamily="2" charset="2"/>
              <a:buChar char="q"/>
            </a:pPr>
            <a:r>
              <a:rPr lang="en-US" sz="2400" dirty="0" smtClean="0"/>
              <a:t>Hold the bus number to be sure younger children enter the correct bus</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Stay alert to children who may wander from safe area of busses</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Make sure no one reaches under a bus for fallen items</a:t>
            </a:r>
            <a:endParaRPr lang="en-US" sz="2400" dirty="0"/>
          </a:p>
        </p:txBody>
      </p:sp>
    </p:spTree>
    <p:extLst>
      <p:ext uri="{BB962C8B-B14F-4D97-AF65-F5344CB8AC3E}">
        <p14:creationId xmlns:p14="http://schemas.microsoft.com/office/powerpoint/2010/main" val="1935398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3"/>
          <a:stretch>
            <a:fillRect/>
          </a:stretch>
        </p:blipFill>
        <p:spPr>
          <a:xfrm>
            <a:off x="5842926" y="6361624"/>
            <a:ext cx="719390" cy="438950"/>
          </a:xfrm>
          <a:prstGeom prst="rect">
            <a:avLst/>
          </a:prstGeom>
        </p:spPr>
      </p:pic>
      <p:sp>
        <p:nvSpPr>
          <p:cNvPr id="4" name="Title 1"/>
          <p:cNvSpPr txBox="1">
            <a:spLocks/>
          </p:cNvSpPr>
          <p:nvPr/>
        </p:nvSpPr>
        <p:spPr>
          <a:xfrm>
            <a:off x="838200" y="517528"/>
            <a:ext cx="7772400" cy="1093786"/>
          </a:xfrm>
          <a:prstGeom prst="rect">
            <a:avLst/>
          </a:prstGeom>
        </p:spPr>
        <p:txBody>
          <a:bodyPr>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200" dirty="0" smtClean="0">
                <a:solidFill>
                  <a:schemeClr val="tx1">
                    <a:lumMod val="50000"/>
                  </a:schemeClr>
                </a:solidFill>
                <a:latin typeface="Arial" pitchFamily="34" charset="0"/>
                <a:cs typeface="Arial" pitchFamily="34" charset="0"/>
              </a:rPr>
              <a:t>Walkways/Front of School Post</a:t>
            </a:r>
            <a:endParaRPr lang="en-US" sz="4200" dirty="0">
              <a:solidFill>
                <a:schemeClr val="tx1">
                  <a:lumMod val="50000"/>
                </a:schemeClr>
              </a:solidFill>
              <a:latin typeface="Arial" pitchFamily="34" charset="0"/>
              <a:cs typeface="Arial" pitchFamily="34" charset="0"/>
            </a:endParaRPr>
          </a:p>
        </p:txBody>
      </p:sp>
      <p:pic>
        <p:nvPicPr>
          <p:cNvPr id="3" name="Picture 2"/>
          <p:cNvPicPr>
            <a:picLocks noChangeAspect="1"/>
          </p:cNvPicPr>
          <p:nvPr/>
        </p:nvPicPr>
        <p:blipFill rotWithShape="1">
          <a:blip r:embed="rId4"/>
          <a:srcRect t="16131"/>
          <a:stretch/>
        </p:blipFill>
        <p:spPr>
          <a:xfrm>
            <a:off x="914400" y="1905000"/>
            <a:ext cx="3808806" cy="3750132"/>
          </a:xfrm>
          <a:prstGeom prst="rect">
            <a:avLst/>
          </a:prstGeom>
          <a:ln>
            <a:solidFill>
              <a:schemeClr val="tx1"/>
            </a:solidFill>
          </a:ln>
        </p:spPr>
      </p:pic>
      <p:sp>
        <p:nvSpPr>
          <p:cNvPr id="5" name="TextBox 4"/>
          <p:cNvSpPr txBox="1"/>
          <p:nvPr/>
        </p:nvSpPr>
        <p:spPr>
          <a:xfrm>
            <a:off x="5105400" y="1905000"/>
            <a:ext cx="3810000" cy="3785652"/>
          </a:xfrm>
          <a:prstGeom prst="rect">
            <a:avLst/>
          </a:prstGeom>
          <a:noFill/>
        </p:spPr>
        <p:txBody>
          <a:bodyPr wrap="square" rtlCol="0">
            <a:spAutoFit/>
          </a:bodyPr>
          <a:lstStyle/>
          <a:p>
            <a:pPr marL="342900" indent="-342900">
              <a:buFont typeface="Wingdings" panose="05000000000000000000" pitchFamily="2" charset="2"/>
              <a:buChar char="q"/>
            </a:pPr>
            <a:r>
              <a:rPr lang="en-US" sz="2400" dirty="0" smtClean="0"/>
              <a:t>Remind students to walk</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Ensure everyone enters building safely, no wandering!</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Help younger, timid students feel better about coming to school </a:t>
            </a:r>
            <a:endParaRPr lang="en-US" sz="2400" dirty="0"/>
          </a:p>
        </p:txBody>
      </p:sp>
    </p:spTree>
    <p:extLst>
      <p:ext uri="{BB962C8B-B14F-4D97-AF65-F5344CB8AC3E}">
        <p14:creationId xmlns:p14="http://schemas.microsoft.com/office/powerpoint/2010/main" val="28830683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3"/>
          <a:stretch>
            <a:fillRect/>
          </a:stretch>
        </p:blipFill>
        <p:spPr>
          <a:xfrm>
            <a:off x="5842926" y="6361624"/>
            <a:ext cx="719390" cy="438950"/>
          </a:xfrm>
          <a:prstGeom prst="rect">
            <a:avLst/>
          </a:prstGeom>
        </p:spPr>
      </p:pic>
      <p:sp>
        <p:nvSpPr>
          <p:cNvPr id="4" name="Title 1"/>
          <p:cNvSpPr txBox="1">
            <a:spLocks/>
          </p:cNvSpPr>
          <p:nvPr/>
        </p:nvSpPr>
        <p:spPr>
          <a:xfrm>
            <a:off x="838200" y="517528"/>
            <a:ext cx="7772400" cy="1093786"/>
          </a:xfrm>
          <a:prstGeom prst="rect">
            <a:avLst/>
          </a:prstGeom>
        </p:spPr>
        <p:txBody>
          <a:bodyPr>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200" dirty="0" smtClean="0">
                <a:solidFill>
                  <a:schemeClr val="tx1">
                    <a:lumMod val="50000"/>
                  </a:schemeClr>
                </a:solidFill>
                <a:latin typeface="Arial" pitchFamily="34" charset="0"/>
                <a:cs typeface="Arial" pitchFamily="34" charset="0"/>
              </a:rPr>
              <a:t>Breakfast Post</a:t>
            </a:r>
            <a:endParaRPr lang="en-US" sz="4200" dirty="0">
              <a:solidFill>
                <a:schemeClr val="tx1">
                  <a:lumMod val="50000"/>
                </a:schemeClr>
              </a:solidFill>
              <a:latin typeface="Arial" pitchFamily="34" charset="0"/>
              <a:cs typeface="Arial" pitchFamily="34" charset="0"/>
            </a:endParaRPr>
          </a:p>
        </p:txBody>
      </p:sp>
      <p:pic>
        <p:nvPicPr>
          <p:cNvPr id="2" name="Picture 1"/>
          <p:cNvPicPr>
            <a:picLocks noChangeAspect="1"/>
          </p:cNvPicPr>
          <p:nvPr/>
        </p:nvPicPr>
        <p:blipFill>
          <a:blip r:embed="rId4"/>
          <a:stretch>
            <a:fillRect/>
          </a:stretch>
        </p:blipFill>
        <p:spPr>
          <a:xfrm>
            <a:off x="1923826" y="1513096"/>
            <a:ext cx="5210615" cy="2935314"/>
          </a:xfrm>
          <a:prstGeom prst="rect">
            <a:avLst/>
          </a:prstGeom>
          <a:ln>
            <a:solidFill>
              <a:schemeClr val="tx1"/>
            </a:solidFill>
          </a:ln>
        </p:spPr>
      </p:pic>
      <p:sp>
        <p:nvSpPr>
          <p:cNvPr id="3" name="TextBox 2"/>
          <p:cNvSpPr txBox="1"/>
          <p:nvPr/>
        </p:nvSpPr>
        <p:spPr>
          <a:xfrm>
            <a:off x="889356" y="4803764"/>
            <a:ext cx="7279557" cy="1200329"/>
          </a:xfrm>
          <a:prstGeom prst="rect">
            <a:avLst/>
          </a:prstGeom>
          <a:noFill/>
        </p:spPr>
        <p:txBody>
          <a:bodyPr wrap="none" rtlCol="0">
            <a:spAutoFit/>
          </a:bodyPr>
          <a:lstStyle/>
          <a:p>
            <a:pPr marL="342900" indent="-342900">
              <a:buFont typeface="Wingdings" panose="05000000000000000000" pitchFamily="2" charset="2"/>
              <a:buChar char="q"/>
            </a:pPr>
            <a:r>
              <a:rPr lang="en-US" sz="2400" dirty="0" smtClean="0"/>
              <a:t>Help younger students opening containers</a:t>
            </a:r>
          </a:p>
          <a:p>
            <a:pPr marL="342900" indent="-342900">
              <a:buFont typeface="Wingdings" panose="05000000000000000000" pitchFamily="2" charset="2"/>
              <a:buChar char="q"/>
            </a:pPr>
            <a:r>
              <a:rPr lang="en-US" sz="2400" dirty="0" smtClean="0"/>
              <a:t>Remind them to clean up after themselves</a:t>
            </a:r>
          </a:p>
          <a:p>
            <a:pPr marL="342900" indent="-342900">
              <a:buFont typeface="Wingdings" panose="05000000000000000000" pitchFamily="2" charset="2"/>
              <a:buChar char="q"/>
            </a:pPr>
            <a:r>
              <a:rPr lang="en-US" sz="2400" dirty="0" smtClean="0"/>
              <a:t>Make sure no personal belongings are left behind</a:t>
            </a:r>
            <a:endParaRPr lang="en-US" sz="2400" dirty="0"/>
          </a:p>
        </p:txBody>
      </p:sp>
    </p:spTree>
    <p:extLst>
      <p:ext uri="{BB962C8B-B14F-4D97-AF65-F5344CB8AC3E}">
        <p14:creationId xmlns:p14="http://schemas.microsoft.com/office/powerpoint/2010/main" val="12269196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15208"/>
            <a:ext cx="8229600" cy="1143000"/>
          </a:xfrm>
        </p:spPr>
        <p:txBody>
          <a:bodyPr>
            <a:normAutofit/>
          </a:bodyPr>
          <a:lstStyle/>
          <a:p>
            <a:r>
              <a:rPr lang="en-US" sz="4200" dirty="0" smtClean="0">
                <a:latin typeface="Arial" panose="020B0604020202020204" pitchFamily="34" charset="0"/>
                <a:cs typeface="Arial" panose="020B0604020202020204" pitchFamily="34" charset="0"/>
              </a:rPr>
              <a:t>Outside Patroller Safety</a:t>
            </a:r>
            <a:endParaRPr lang="en-US" sz="4200" dirty="0">
              <a:latin typeface="Arial" panose="020B0604020202020204" pitchFamily="34" charset="0"/>
              <a:cs typeface="Arial" panose="020B0604020202020204" pitchFamily="34" charset="0"/>
            </a:endParaRPr>
          </a:p>
        </p:txBody>
      </p:sp>
      <p:sp>
        <p:nvSpPr>
          <p:cNvPr id="3" name="Text Placeholder 2"/>
          <p:cNvSpPr>
            <a:spLocks noGrp="1"/>
          </p:cNvSpPr>
          <p:nvPr>
            <p:ph type="body" sz="half" idx="1"/>
          </p:nvPr>
        </p:nvSpPr>
        <p:spPr>
          <a:xfrm>
            <a:off x="885008" y="1504324"/>
            <a:ext cx="7649391" cy="4525963"/>
          </a:xfrm>
        </p:spPr>
        <p:txBody>
          <a:bodyPr/>
          <a:lstStyle/>
          <a:p>
            <a:pPr>
              <a:buFont typeface="Wingdings" panose="05000000000000000000" pitchFamily="2" charset="2"/>
              <a:buChar char="q"/>
            </a:pPr>
            <a:r>
              <a:rPr lang="en-US" dirty="0" smtClean="0">
                <a:latin typeface="Arial" panose="020B0604020202020204" pitchFamily="34" charset="0"/>
                <a:cs typeface="Arial" panose="020B0604020202020204" pitchFamily="34" charset="0"/>
              </a:rPr>
              <a:t> NEVER </a:t>
            </a:r>
            <a:r>
              <a:rPr lang="en-US" dirty="0">
                <a:latin typeface="Arial" panose="020B0604020202020204" pitchFamily="34" charset="0"/>
                <a:cs typeface="Arial" panose="020B0604020202020204" pitchFamily="34" charset="0"/>
              </a:rPr>
              <a:t>direct traffic</a:t>
            </a:r>
            <a:r>
              <a:rPr lang="en-US" dirty="0" smtClean="0">
                <a:latin typeface="Arial" panose="020B0604020202020204" pitchFamily="34" charset="0"/>
                <a:cs typeface="Arial" panose="020B0604020202020204" pitchFamily="34" charset="0"/>
              </a:rPr>
              <a:t>!</a:t>
            </a:r>
          </a:p>
          <a:p>
            <a:pP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q"/>
            </a:pPr>
            <a:r>
              <a:rPr lang="en-US" dirty="0" smtClean="0">
                <a:latin typeface="Arial" panose="020B0604020202020204" pitchFamily="34" charset="0"/>
                <a:cs typeface="Arial" panose="020B0604020202020204" pitchFamily="34" charset="0"/>
              </a:rPr>
              <a:t> Don’t </a:t>
            </a:r>
            <a:r>
              <a:rPr lang="en-US" dirty="0">
                <a:latin typeface="Arial" panose="020B0604020202020204" pitchFamily="34" charset="0"/>
                <a:cs typeface="Arial" panose="020B0604020202020204" pitchFamily="34" charset="0"/>
              </a:rPr>
              <a:t>approach cars or allow other students to approach unknown </a:t>
            </a:r>
            <a:r>
              <a:rPr lang="en-US" dirty="0" smtClean="0">
                <a:latin typeface="Arial" panose="020B0604020202020204" pitchFamily="34" charset="0"/>
                <a:cs typeface="Arial" panose="020B0604020202020204" pitchFamily="34" charset="0"/>
              </a:rPr>
              <a:t>drivers</a:t>
            </a:r>
          </a:p>
          <a:p>
            <a:pP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q"/>
            </a:pPr>
            <a:r>
              <a:rPr lang="en-US" dirty="0" smtClean="0">
                <a:latin typeface="Arial" panose="020B0604020202020204" pitchFamily="34" charset="0"/>
                <a:cs typeface="Arial" panose="020B0604020202020204" pitchFamily="34" charset="0"/>
              </a:rPr>
              <a:t> Don’t </a:t>
            </a:r>
            <a:r>
              <a:rPr lang="en-US" dirty="0">
                <a:latin typeface="Arial" panose="020B0604020202020204" pitchFamily="34" charset="0"/>
                <a:cs typeface="Arial" panose="020B0604020202020204" pitchFamily="34" charset="0"/>
              </a:rPr>
              <a:t>help strangers with directions </a:t>
            </a:r>
            <a:endParaRPr lang="en-US" dirty="0" smtClean="0">
              <a:latin typeface="Arial" panose="020B0604020202020204" pitchFamily="34" charset="0"/>
              <a:cs typeface="Arial" panose="020B0604020202020204" pitchFamily="34" charset="0"/>
            </a:endParaRPr>
          </a:p>
          <a:p>
            <a:pP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q"/>
            </a:pPr>
            <a:r>
              <a:rPr lang="en-US" dirty="0" smtClean="0">
                <a:latin typeface="Arial" panose="020B0604020202020204" pitchFamily="34" charset="0"/>
                <a:cs typeface="Arial" panose="020B0604020202020204" pitchFamily="34" charset="0"/>
              </a:rPr>
              <a:t> Never </a:t>
            </a:r>
            <a:r>
              <a:rPr lang="en-US" dirty="0">
                <a:latin typeface="Arial" panose="020B0604020202020204" pitchFamily="34" charset="0"/>
                <a:cs typeface="Arial" panose="020B0604020202020204" pitchFamily="34" charset="0"/>
              </a:rPr>
              <a:t>give your name, address, phone number, or other family information</a:t>
            </a:r>
          </a:p>
          <a:p>
            <a:pPr>
              <a:buFont typeface="Wingdings" panose="05000000000000000000" pitchFamily="2" charset="2"/>
              <a:buChar char="q"/>
            </a:pP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2"/>
          <a:stretch>
            <a:fillRect/>
          </a:stretch>
        </p:blipFill>
        <p:spPr>
          <a:xfrm>
            <a:off x="5842926" y="6361624"/>
            <a:ext cx="719390" cy="438950"/>
          </a:xfrm>
          <a:prstGeom prst="rect">
            <a:avLst/>
          </a:prstGeom>
        </p:spPr>
      </p:pic>
    </p:spTree>
    <p:extLst>
      <p:ext uri="{BB962C8B-B14F-4D97-AF65-F5344CB8AC3E}">
        <p14:creationId xmlns:p14="http://schemas.microsoft.com/office/powerpoint/2010/main" val="2853497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15208"/>
            <a:ext cx="8229600" cy="1143000"/>
          </a:xfrm>
        </p:spPr>
        <p:txBody>
          <a:bodyPr>
            <a:normAutofit/>
          </a:bodyPr>
          <a:lstStyle/>
          <a:p>
            <a:r>
              <a:rPr lang="en-US" sz="4200" dirty="0" smtClean="0">
                <a:latin typeface="Arial" panose="020B0604020202020204" pitchFamily="34" charset="0"/>
                <a:cs typeface="Arial" panose="020B0604020202020204" pitchFamily="34" charset="0"/>
              </a:rPr>
              <a:t>When To Find An Adult</a:t>
            </a:r>
            <a:endParaRPr lang="en-US" sz="4200" dirty="0">
              <a:latin typeface="Arial" panose="020B0604020202020204" pitchFamily="34" charset="0"/>
              <a:cs typeface="Arial" panose="020B0604020202020204" pitchFamily="34" charset="0"/>
            </a:endParaRPr>
          </a:p>
        </p:txBody>
      </p:sp>
      <p:sp>
        <p:nvSpPr>
          <p:cNvPr id="3" name="Text Placeholder 2"/>
          <p:cNvSpPr>
            <a:spLocks noGrp="1"/>
          </p:cNvSpPr>
          <p:nvPr>
            <p:ph type="body" sz="half" idx="1"/>
          </p:nvPr>
        </p:nvSpPr>
        <p:spPr>
          <a:xfrm>
            <a:off x="1166404" y="4794069"/>
            <a:ext cx="7420792" cy="1229687"/>
          </a:xfrm>
        </p:spPr>
        <p:txBody>
          <a:bodyPr>
            <a:normAutofit/>
          </a:bodyPr>
          <a:lstStyle/>
          <a:p>
            <a:pPr>
              <a:buFont typeface="Wingdings" panose="05000000000000000000" pitchFamily="2" charset="2"/>
              <a:buChar char="q"/>
            </a:pPr>
            <a:r>
              <a:rPr lang="en-US" sz="2800" dirty="0" smtClean="0">
                <a:latin typeface="Arial" panose="020B0604020202020204" pitchFamily="34" charset="0"/>
                <a:cs typeface="Arial" panose="020B0604020202020204" pitchFamily="34" charset="0"/>
              </a:rPr>
              <a:t> Student Violence</a:t>
            </a:r>
          </a:p>
          <a:p>
            <a:pPr>
              <a:buFont typeface="Wingdings" panose="05000000000000000000" pitchFamily="2" charset="2"/>
              <a:buChar char="q"/>
            </a:pPr>
            <a:r>
              <a:rPr lang="en-US" sz="2800" dirty="0" smtClean="0">
                <a:latin typeface="Arial" panose="020B0604020202020204" pitchFamily="34" charset="0"/>
                <a:cs typeface="Arial" panose="020B0604020202020204" pitchFamily="34" charset="0"/>
              </a:rPr>
              <a:t> Injuries </a:t>
            </a:r>
            <a:endParaRPr lang="en-US" sz="2800" dirty="0">
              <a:latin typeface="Arial" panose="020B0604020202020204" pitchFamily="34" charset="0"/>
              <a:cs typeface="Arial" panose="020B0604020202020204" pitchFamily="34" charset="0"/>
            </a:endParaRPr>
          </a:p>
        </p:txBody>
      </p:sp>
      <p:sp>
        <p:nvSpPr>
          <p:cNvPr id="6" name="TextBox 5"/>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7" name="Picture 6"/>
          <p:cNvPicPr>
            <a:picLocks noChangeAspect="1"/>
          </p:cNvPicPr>
          <p:nvPr/>
        </p:nvPicPr>
        <p:blipFill>
          <a:blip r:embed="rId3"/>
          <a:stretch>
            <a:fillRect/>
          </a:stretch>
        </p:blipFill>
        <p:spPr>
          <a:xfrm>
            <a:off x="5842926" y="6361624"/>
            <a:ext cx="719390" cy="438950"/>
          </a:xfrm>
          <a:prstGeom prst="rect">
            <a:avLst/>
          </a:prstGeom>
        </p:spPr>
      </p:pic>
      <p:pic>
        <p:nvPicPr>
          <p:cNvPr id="4" name="Picture 3"/>
          <p:cNvPicPr>
            <a:picLocks noChangeAspect="1"/>
          </p:cNvPicPr>
          <p:nvPr/>
        </p:nvPicPr>
        <p:blipFill>
          <a:blip r:embed="rId4"/>
          <a:stretch>
            <a:fillRect/>
          </a:stretch>
        </p:blipFill>
        <p:spPr>
          <a:xfrm>
            <a:off x="2667942" y="1470084"/>
            <a:ext cx="4417716" cy="3280318"/>
          </a:xfrm>
          <a:prstGeom prst="rect">
            <a:avLst/>
          </a:prstGeom>
          <a:ln>
            <a:solidFill>
              <a:schemeClr val="tx1"/>
            </a:solidFill>
          </a:ln>
        </p:spPr>
      </p:pic>
    </p:spTree>
    <p:extLst>
      <p:ext uri="{BB962C8B-B14F-4D97-AF65-F5344CB8AC3E}">
        <p14:creationId xmlns:p14="http://schemas.microsoft.com/office/powerpoint/2010/main" val="30311502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7620000" cy="5486400"/>
          </a:xfrm>
        </p:spPr>
        <p:txBody>
          <a:bodyPr>
            <a:normAutofit fontScale="92500" lnSpcReduction="20000"/>
          </a:bodyPr>
          <a:lstStyle/>
          <a:p>
            <a:pPr marL="0" indent="0" algn="ctr">
              <a:buNone/>
            </a:pPr>
            <a:endParaRPr lang="en-US" sz="3200" dirty="0" smtClean="0">
              <a:solidFill>
                <a:srgbClr val="000000"/>
              </a:solidFill>
            </a:endParaRPr>
          </a:p>
          <a:p>
            <a:pPr marL="0" indent="0">
              <a:buNone/>
            </a:pPr>
            <a:r>
              <a:rPr lang="en-US" sz="4400" dirty="0" smtClean="0">
                <a:solidFill>
                  <a:srgbClr val="000000"/>
                </a:solidFill>
                <a:latin typeface="Arial" pitchFamily="34" charset="0"/>
                <a:cs typeface="Arial" pitchFamily="34" charset="0"/>
              </a:rPr>
              <a:t>Final Reminders</a:t>
            </a:r>
          </a:p>
          <a:p>
            <a:pPr marL="0" indent="0">
              <a:buNone/>
            </a:pPr>
            <a:endParaRPr lang="en-US" sz="4400" dirty="0" smtClean="0">
              <a:solidFill>
                <a:srgbClr val="000000"/>
              </a:solidFill>
              <a:latin typeface="Arial" pitchFamily="34" charset="0"/>
              <a:cs typeface="Arial" pitchFamily="34" charset="0"/>
            </a:endParaRPr>
          </a:p>
          <a:p>
            <a:pPr marL="0" indent="0" algn="ctr">
              <a:buNone/>
            </a:pPr>
            <a:r>
              <a:rPr lang="en-US" sz="3600" dirty="0" smtClean="0">
                <a:solidFill>
                  <a:srgbClr val="000000"/>
                </a:solidFill>
                <a:latin typeface="Arial" pitchFamily="34" charset="0"/>
                <a:cs typeface="Arial" pitchFamily="34" charset="0"/>
              </a:rPr>
              <a:t>No matter how hard you try, you can never completely control others</a:t>
            </a:r>
          </a:p>
          <a:p>
            <a:pPr marL="0" indent="0">
              <a:buNone/>
            </a:pPr>
            <a:endParaRPr lang="en-US" sz="4000" dirty="0" smtClean="0">
              <a:latin typeface="Arial" pitchFamily="34" charset="0"/>
              <a:cs typeface="Arial" pitchFamily="34" charset="0"/>
            </a:endParaRPr>
          </a:p>
          <a:p>
            <a:r>
              <a:rPr lang="en-US" sz="2800" dirty="0" smtClean="0">
                <a:solidFill>
                  <a:srgbClr val="000000"/>
                </a:solidFill>
                <a:latin typeface="Arial" pitchFamily="34" charset="0"/>
                <a:cs typeface="Arial" pitchFamily="34" charset="0"/>
              </a:rPr>
              <a:t>Always show respect</a:t>
            </a:r>
          </a:p>
          <a:p>
            <a:r>
              <a:rPr lang="en-US" sz="2800" dirty="0" smtClean="0">
                <a:solidFill>
                  <a:srgbClr val="000000"/>
                </a:solidFill>
                <a:latin typeface="Arial" pitchFamily="34" charset="0"/>
                <a:cs typeface="Arial" pitchFamily="34" charset="0"/>
              </a:rPr>
              <a:t>Try not to get angry</a:t>
            </a:r>
          </a:p>
          <a:p>
            <a:r>
              <a:rPr lang="en-US" sz="2800" dirty="0" smtClean="0">
                <a:solidFill>
                  <a:srgbClr val="000000"/>
                </a:solidFill>
                <a:latin typeface="Arial" pitchFamily="34" charset="0"/>
                <a:cs typeface="Arial" pitchFamily="34" charset="0"/>
              </a:rPr>
              <a:t>Be fair, be kind</a:t>
            </a:r>
          </a:p>
          <a:p>
            <a:r>
              <a:rPr lang="en-US" sz="2800" dirty="0" smtClean="0">
                <a:solidFill>
                  <a:srgbClr val="000000"/>
                </a:solidFill>
                <a:latin typeface="Arial" pitchFamily="34" charset="0"/>
                <a:cs typeface="Arial" pitchFamily="34" charset="0"/>
              </a:rPr>
              <a:t>Let adults handle issues</a:t>
            </a:r>
          </a:p>
          <a:p>
            <a:pPr marL="457200" lvl="1" indent="0">
              <a:buNone/>
            </a:pPr>
            <a:r>
              <a:rPr lang="en-US" sz="2800" dirty="0">
                <a:solidFill>
                  <a:srgbClr val="000000"/>
                </a:solidFill>
                <a:latin typeface="Arial" pitchFamily="34" charset="0"/>
                <a:cs typeface="Arial" pitchFamily="34" charset="0"/>
              </a:rPr>
              <a:t>b</a:t>
            </a:r>
            <a:r>
              <a:rPr lang="en-US" sz="2800" dirty="0" smtClean="0">
                <a:solidFill>
                  <a:srgbClr val="000000"/>
                </a:solidFill>
                <a:latin typeface="Arial" pitchFamily="34" charset="0"/>
                <a:cs typeface="Arial" pitchFamily="34" charset="0"/>
              </a:rPr>
              <a:t>eyond your control</a:t>
            </a:r>
          </a:p>
          <a:p>
            <a:endParaRPr lang="en-US" sz="2800" dirty="0">
              <a:latin typeface="+mj-lt"/>
            </a:endParaRPr>
          </a:p>
        </p:txBody>
      </p:sp>
      <p:pic>
        <p:nvPicPr>
          <p:cNvPr id="4098" name="Picture 2" descr="C:\Users\mwieman\Pictures\Safety Patrol\WP_20151007_0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667" b="12766"/>
          <a:stretch/>
        </p:blipFill>
        <p:spPr bwMode="auto">
          <a:xfrm>
            <a:off x="4876800" y="3363110"/>
            <a:ext cx="3644189" cy="19815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5" name="Picture 4"/>
          <p:cNvPicPr>
            <a:picLocks noChangeAspect="1"/>
          </p:cNvPicPr>
          <p:nvPr/>
        </p:nvPicPr>
        <p:blipFill>
          <a:blip r:embed="rId4"/>
          <a:stretch>
            <a:fillRect/>
          </a:stretch>
        </p:blipFill>
        <p:spPr>
          <a:xfrm>
            <a:off x="5842926" y="6361624"/>
            <a:ext cx="719390" cy="438950"/>
          </a:xfrm>
          <a:prstGeom prst="rect">
            <a:avLst/>
          </a:prstGeom>
        </p:spPr>
      </p:pic>
    </p:spTree>
    <p:extLst>
      <p:ext uri="{BB962C8B-B14F-4D97-AF65-F5344CB8AC3E}">
        <p14:creationId xmlns:p14="http://schemas.microsoft.com/office/powerpoint/2010/main" val="35349580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7" name="Rectangle 4"/>
          <p:cNvSpPr>
            <a:spLocks noGrp="1" noChangeArrowheads="1"/>
          </p:cNvSpPr>
          <p:nvPr>
            <p:ph type="ctrTitle" idx="4294967295"/>
          </p:nvPr>
        </p:nvSpPr>
        <p:spPr>
          <a:xfrm>
            <a:off x="569089" y="609600"/>
            <a:ext cx="7772400" cy="1066800"/>
          </a:xfrm>
        </p:spPr>
        <p:txBody>
          <a:bodyPr/>
          <a:lstStyle/>
          <a:p>
            <a:pPr algn="ctr" eaLnBrk="1" hangingPunct="1"/>
            <a:r>
              <a:rPr lang="en-US" sz="5400" dirty="0" smtClean="0">
                <a:solidFill>
                  <a:schemeClr val="tx1"/>
                </a:solidFill>
                <a:latin typeface="Arial" panose="020B0604020202020204" pitchFamily="34" charset="0"/>
                <a:cs typeface="Arial" panose="020B0604020202020204" pitchFamily="34" charset="0"/>
              </a:rPr>
              <a:t>Patrol Pledge</a:t>
            </a:r>
          </a:p>
        </p:txBody>
      </p:sp>
      <p:sp>
        <p:nvSpPr>
          <p:cNvPr id="13315" name="Rectangle 5"/>
          <p:cNvSpPr>
            <a:spLocks noGrp="1" noChangeArrowheads="1"/>
          </p:cNvSpPr>
          <p:nvPr>
            <p:ph type="subTitle" idx="4294967295"/>
          </p:nvPr>
        </p:nvSpPr>
        <p:spPr>
          <a:xfrm>
            <a:off x="609600" y="1828800"/>
            <a:ext cx="8534400" cy="4495800"/>
          </a:xfrm>
        </p:spPr>
        <p:txBody>
          <a:bodyPr>
            <a:normAutofit/>
          </a:bodyPr>
          <a:lstStyle/>
          <a:p>
            <a:pPr marL="0" indent="0" eaLnBrk="1" hangingPunct="1">
              <a:lnSpc>
                <a:spcPct val="90000"/>
              </a:lnSpc>
              <a:buNone/>
            </a:pPr>
            <a:r>
              <a:rPr lang="en-US" sz="4000" dirty="0" smtClean="0">
                <a:latin typeface="Arial" pitchFamily="34" charset="0"/>
                <a:cs typeface="Arial" pitchFamily="34" charset="0"/>
              </a:rPr>
              <a:t>I PROMISE TO</a:t>
            </a:r>
          </a:p>
          <a:p>
            <a:pPr eaLnBrk="1" hangingPunct="1">
              <a:lnSpc>
                <a:spcPct val="90000"/>
              </a:lnSpc>
              <a:buFontTx/>
              <a:buChar char="•"/>
            </a:pPr>
            <a:r>
              <a:rPr lang="en-US" sz="2800" dirty="0" smtClean="0"/>
              <a:t> </a:t>
            </a:r>
            <a:r>
              <a:rPr lang="en-US" sz="2800" dirty="0" smtClean="0">
                <a:latin typeface="Arial" pitchFamily="34" charset="0"/>
                <a:cs typeface="Arial" pitchFamily="34" charset="0"/>
              </a:rPr>
              <a:t>Report for duty on time,</a:t>
            </a:r>
          </a:p>
          <a:p>
            <a:pPr eaLnBrk="1" hangingPunct="1">
              <a:lnSpc>
                <a:spcPct val="90000"/>
              </a:lnSpc>
              <a:buFontTx/>
              <a:buChar char="•"/>
            </a:pPr>
            <a:r>
              <a:rPr lang="en-US" sz="2800" dirty="0" smtClean="0">
                <a:latin typeface="Arial" pitchFamily="34" charset="0"/>
                <a:cs typeface="Arial" pitchFamily="34" charset="0"/>
              </a:rPr>
              <a:t> Perform my duties faithfully,</a:t>
            </a:r>
          </a:p>
          <a:p>
            <a:pPr eaLnBrk="1" hangingPunct="1">
              <a:lnSpc>
                <a:spcPct val="90000"/>
              </a:lnSpc>
              <a:buFontTx/>
              <a:buChar char="•"/>
            </a:pPr>
            <a:r>
              <a:rPr lang="en-US" sz="2800" dirty="0" smtClean="0">
                <a:latin typeface="Arial" pitchFamily="34" charset="0"/>
                <a:cs typeface="Arial" pitchFamily="34" charset="0"/>
              </a:rPr>
              <a:t> Strive to prevent accidents, always setting</a:t>
            </a:r>
          </a:p>
          <a:p>
            <a:pPr marL="0" indent="0" eaLnBrk="1" hangingPunct="1">
              <a:lnSpc>
                <a:spcPct val="90000"/>
              </a:lnSpc>
              <a:buNone/>
            </a:pPr>
            <a:r>
              <a:rPr lang="en-US" sz="2800" dirty="0">
                <a:latin typeface="Arial" pitchFamily="34" charset="0"/>
                <a:cs typeface="Arial" pitchFamily="34" charset="0"/>
              </a:rPr>
              <a:t>	</a:t>
            </a:r>
            <a:r>
              <a:rPr lang="en-US" sz="2800" dirty="0" smtClean="0">
                <a:latin typeface="Arial" pitchFamily="34" charset="0"/>
                <a:cs typeface="Arial" pitchFamily="34" charset="0"/>
              </a:rPr>
              <a:t> a good example myself,</a:t>
            </a:r>
          </a:p>
          <a:p>
            <a:pPr eaLnBrk="1" hangingPunct="1">
              <a:lnSpc>
                <a:spcPct val="90000"/>
              </a:lnSpc>
              <a:buFontTx/>
              <a:buChar char="•"/>
            </a:pPr>
            <a:r>
              <a:rPr lang="en-US" sz="2800" dirty="0" smtClean="0">
                <a:latin typeface="Arial" pitchFamily="34" charset="0"/>
                <a:cs typeface="Arial" pitchFamily="34" charset="0"/>
              </a:rPr>
              <a:t> Obey my teachers and officers of the patrol,</a:t>
            </a:r>
          </a:p>
          <a:p>
            <a:pPr eaLnBrk="1" hangingPunct="1">
              <a:lnSpc>
                <a:spcPct val="90000"/>
              </a:lnSpc>
              <a:buFontTx/>
              <a:buChar char="•"/>
            </a:pPr>
            <a:r>
              <a:rPr lang="en-US" sz="2800" dirty="0" smtClean="0">
                <a:latin typeface="Arial" pitchFamily="34" charset="0"/>
                <a:cs typeface="Arial" pitchFamily="34" charset="0"/>
              </a:rPr>
              <a:t> Report dangerous student practices,</a:t>
            </a:r>
          </a:p>
          <a:p>
            <a:pPr eaLnBrk="1" hangingPunct="1">
              <a:lnSpc>
                <a:spcPct val="90000"/>
              </a:lnSpc>
              <a:buFontTx/>
              <a:buChar char="•"/>
            </a:pPr>
            <a:r>
              <a:rPr lang="en-US" sz="2800" dirty="0" smtClean="0">
                <a:latin typeface="Arial" pitchFamily="34" charset="0"/>
                <a:cs typeface="Arial" pitchFamily="34" charset="0"/>
              </a:rPr>
              <a:t> Strive </a:t>
            </a:r>
            <a:r>
              <a:rPr lang="en-US" sz="2800" dirty="0">
                <a:latin typeface="Arial" pitchFamily="34" charset="0"/>
                <a:cs typeface="Arial" pitchFamily="34" charset="0"/>
              </a:rPr>
              <a:t>t</a:t>
            </a:r>
            <a:r>
              <a:rPr lang="en-US" sz="2800" dirty="0" smtClean="0">
                <a:latin typeface="Arial" pitchFamily="34" charset="0"/>
                <a:cs typeface="Arial" pitchFamily="34" charset="0"/>
              </a:rPr>
              <a:t>o earn the respect of fellow students.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7200"/>
            <a:ext cx="2057400" cy="2057400"/>
          </a:xfrm>
          <a:prstGeom prst="rect">
            <a:avLst/>
          </a:prstGeom>
        </p:spPr>
      </p:pic>
      <p:sp>
        <p:nvSpPr>
          <p:cNvPr id="5" name="TextBox 4"/>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6" name="Picture 5"/>
          <p:cNvPicPr>
            <a:picLocks noChangeAspect="1"/>
          </p:cNvPicPr>
          <p:nvPr/>
        </p:nvPicPr>
        <p:blipFill>
          <a:blip r:embed="rId4"/>
          <a:stretch>
            <a:fillRect/>
          </a:stretch>
        </p:blipFill>
        <p:spPr>
          <a:xfrm>
            <a:off x="5842926" y="6361624"/>
            <a:ext cx="719390" cy="4389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761309" y="457200"/>
            <a:ext cx="7924800" cy="1828800"/>
          </a:xfrm>
        </p:spPr>
        <p:txBody>
          <a:bodyPr>
            <a:normAutofit/>
          </a:bodyPr>
          <a:lstStyle/>
          <a:p>
            <a:pPr algn="ctr" eaLnBrk="1" hangingPunct="1"/>
            <a:r>
              <a:rPr lang="en-US" sz="4800" dirty="0" smtClean="0">
                <a:solidFill>
                  <a:schemeClr val="tx1"/>
                </a:solidFill>
                <a:latin typeface="Arial" panose="020B0604020202020204" pitchFamily="34" charset="0"/>
                <a:cs typeface="Arial" panose="020B0604020202020204" pitchFamily="34" charset="0"/>
              </a:rPr>
              <a:t>Good Luck</a:t>
            </a:r>
            <a:br>
              <a:rPr lang="en-US" sz="4800" dirty="0" smtClean="0">
                <a:solidFill>
                  <a:schemeClr val="tx1"/>
                </a:solidFill>
                <a:latin typeface="Arial" panose="020B0604020202020204" pitchFamily="34" charset="0"/>
                <a:cs typeface="Arial" panose="020B0604020202020204" pitchFamily="34" charset="0"/>
              </a:rPr>
            </a:br>
            <a:r>
              <a:rPr lang="en-US" sz="4800" dirty="0" smtClean="0">
                <a:solidFill>
                  <a:schemeClr val="tx1"/>
                </a:solidFill>
                <a:latin typeface="Arial" panose="020B0604020202020204" pitchFamily="34" charset="0"/>
                <a:cs typeface="Arial" panose="020B0604020202020204" pitchFamily="34" charset="0"/>
              </a:rPr>
              <a:t>School Safety Patrollers!</a:t>
            </a:r>
            <a:endParaRPr lang="en-US" sz="6600" dirty="0" smtClean="0">
              <a:solidFill>
                <a:schemeClr val="tx1"/>
              </a:solidFill>
            </a:endParaRPr>
          </a:p>
        </p:txBody>
      </p:sp>
      <p:pic>
        <p:nvPicPr>
          <p:cNvPr id="5" name="Picture 4"/>
          <p:cNvPicPr>
            <a:picLocks noChangeAspect="1"/>
          </p:cNvPicPr>
          <p:nvPr/>
        </p:nvPicPr>
        <p:blipFill>
          <a:blip r:embed="rId2"/>
          <a:stretch>
            <a:fillRect/>
          </a:stretch>
        </p:blipFill>
        <p:spPr>
          <a:xfrm>
            <a:off x="2743200" y="2514600"/>
            <a:ext cx="3809164" cy="3539614"/>
          </a:xfrm>
          <a:prstGeom prst="rect">
            <a:avLst/>
          </a:prstGeom>
          <a:ln>
            <a:solidFill>
              <a:schemeClr val="tx1"/>
            </a:solidFill>
          </a:ln>
        </p:spPr>
      </p:pic>
    </p:spTree>
    <p:extLst>
      <p:ext uri="{BB962C8B-B14F-4D97-AF65-F5344CB8AC3E}">
        <p14:creationId xmlns:p14="http://schemas.microsoft.com/office/powerpoint/2010/main" val="36937159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781800" cy="1219200"/>
          </a:xfrm>
        </p:spPr>
        <p:txBody>
          <a:bodyPr/>
          <a:lstStyle/>
          <a:p>
            <a:pPr algn="ctr"/>
            <a:r>
              <a:rPr lang="en-US" dirty="0" smtClean="0">
                <a:latin typeface="Arial" panose="020B0604020202020204" pitchFamily="34" charset="0"/>
                <a:cs typeface="Arial" panose="020B0604020202020204" pitchFamily="34" charset="0"/>
              </a:rPr>
              <a:t>Chicago, Illinois</a:t>
            </a:r>
            <a:endParaRPr lang="en-US"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57400"/>
            <a:ext cx="5715000" cy="3800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5" name="Picture 4"/>
          <p:cNvPicPr>
            <a:picLocks noChangeAspect="1"/>
          </p:cNvPicPr>
          <p:nvPr/>
        </p:nvPicPr>
        <p:blipFill>
          <a:blip r:embed="rId4"/>
          <a:stretch>
            <a:fillRect/>
          </a:stretch>
        </p:blipFill>
        <p:spPr>
          <a:xfrm>
            <a:off x="5842926" y="6361624"/>
            <a:ext cx="719390" cy="438950"/>
          </a:xfrm>
          <a:prstGeom prst="rect">
            <a:avLst/>
          </a:prstGeom>
        </p:spPr>
      </p:pic>
    </p:spTree>
    <p:extLst>
      <p:ext uri="{BB962C8B-B14F-4D97-AF65-F5344CB8AC3E}">
        <p14:creationId xmlns:p14="http://schemas.microsoft.com/office/powerpoint/2010/main" val="238953371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543800" cy="1600200"/>
          </a:xfrm>
        </p:spPr>
        <p:txBody>
          <a:bodyPr>
            <a:normAutofit/>
          </a:bodyPr>
          <a:lstStyle/>
          <a:p>
            <a:r>
              <a:rPr lang="en-US" sz="5300" dirty="0" smtClean="0">
                <a:latin typeface="Arial" pitchFamily="34" charset="0"/>
                <a:cs typeface="Arial" pitchFamily="34" charset="0"/>
              </a:rPr>
              <a:t>In the beginning</a:t>
            </a:r>
            <a:br>
              <a:rPr lang="en-US" sz="5300" dirty="0" smtClean="0">
                <a:latin typeface="Arial" pitchFamily="34" charset="0"/>
                <a:cs typeface="Arial" pitchFamily="34" charset="0"/>
              </a:rPr>
            </a:br>
            <a:r>
              <a:rPr lang="en-US" sz="3100" dirty="0" smtClean="0">
                <a:latin typeface="Arial" pitchFamily="34" charset="0"/>
                <a:cs typeface="Arial" pitchFamily="34" charset="0"/>
              </a:rPr>
              <a:t>Girls were not allowed to participate</a:t>
            </a:r>
            <a:endParaRPr lang="en-US" sz="3100" dirty="0">
              <a:latin typeface="Arial" pitchFamily="34" charset="0"/>
              <a:cs typeface="Arial" pitchFamily="34" charset="0"/>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62000" y="685800"/>
            <a:ext cx="7543800" cy="3886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5" name="Picture 4"/>
          <p:cNvPicPr>
            <a:picLocks noChangeAspect="1"/>
          </p:cNvPicPr>
          <p:nvPr/>
        </p:nvPicPr>
        <p:blipFill>
          <a:blip r:embed="rId4"/>
          <a:stretch>
            <a:fillRect/>
          </a:stretch>
        </p:blipFill>
        <p:spPr>
          <a:xfrm>
            <a:off x="5842926" y="6361624"/>
            <a:ext cx="719390" cy="438950"/>
          </a:xfrm>
          <a:prstGeom prst="rect">
            <a:avLst/>
          </a:prstGeom>
        </p:spPr>
      </p:pic>
    </p:spTree>
    <p:extLst>
      <p:ext uri="{BB962C8B-B14F-4D97-AF65-F5344CB8AC3E}">
        <p14:creationId xmlns:p14="http://schemas.microsoft.com/office/powerpoint/2010/main" val="2058215914"/>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0"/>
            <a:ext cx="8686800" cy="1600200"/>
          </a:xfrm>
        </p:spPr>
        <p:txBody>
          <a:bodyPr>
            <a:normAutofit/>
          </a:bodyPr>
          <a:lstStyle/>
          <a:p>
            <a:pPr algn="ctr"/>
            <a:r>
              <a:rPr lang="en-US" sz="4400" dirty="0" smtClean="0">
                <a:latin typeface="Arial" pitchFamily="34" charset="0"/>
                <a:cs typeface="Arial" pitchFamily="34" charset="0"/>
              </a:rPr>
              <a:t>By the 1950’s all could apply</a:t>
            </a:r>
            <a:endParaRPr lang="en-US" sz="4400"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2400" y="457200"/>
            <a:ext cx="6197600" cy="464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8" name="Picture 7"/>
          <p:cNvPicPr>
            <a:picLocks noChangeAspect="1"/>
          </p:cNvPicPr>
          <p:nvPr/>
        </p:nvPicPr>
        <p:blipFill>
          <a:blip r:embed="rId4"/>
          <a:stretch>
            <a:fillRect/>
          </a:stretch>
        </p:blipFill>
        <p:spPr>
          <a:xfrm>
            <a:off x="5842926" y="6361624"/>
            <a:ext cx="719390" cy="438950"/>
          </a:xfrm>
          <a:prstGeom prst="rect">
            <a:avLst/>
          </a:prstGeom>
        </p:spPr>
      </p:pic>
    </p:spTree>
    <p:extLst>
      <p:ext uri="{BB962C8B-B14F-4D97-AF65-F5344CB8AC3E}">
        <p14:creationId xmlns:p14="http://schemas.microsoft.com/office/powerpoint/2010/main" val="3489241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6" y="454480"/>
            <a:ext cx="8915400" cy="914400"/>
          </a:xfrm>
        </p:spPr>
        <p:txBody>
          <a:bodyPr>
            <a:normAutofit/>
          </a:bodyPr>
          <a:lstStyle/>
          <a:p>
            <a:pPr algn="ctr"/>
            <a:r>
              <a:rPr lang="en-US" sz="4400" dirty="0" smtClean="0">
                <a:latin typeface="Arial" panose="020B0604020202020204" pitchFamily="34" charset="0"/>
                <a:cs typeface="Arial" panose="020B0604020202020204" pitchFamily="34" charset="0"/>
              </a:rPr>
              <a:t>Over 635,000 students nationwide </a:t>
            </a:r>
            <a:endParaRPr lang="en-US" sz="4400" dirty="0">
              <a:latin typeface="Arial" panose="020B0604020202020204" pitchFamily="34" charset="0"/>
              <a:cs typeface="Arial" panose="020B0604020202020204" pitchFamily="34" charset="0"/>
            </a:endParaRPr>
          </a:p>
        </p:txBody>
      </p:sp>
      <p:sp>
        <p:nvSpPr>
          <p:cNvPr id="4" name="TextBox 3"/>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5" name="Picture 4"/>
          <p:cNvPicPr>
            <a:picLocks noChangeAspect="1"/>
          </p:cNvPicPr>
          <p:nvPr/>
        </p:nvPicPr>
        <p:blipFill>
          <a:blip r:embed="rId3"/>
          <a:stretch>
            <a:fillRect/>
          </a:stretch>
        </p:blipFill>
        <p:spPr>
          <a:xfrm>
            <a:off x="5842926" y="6361624"/>
            <a:ext cx="719390" cy="438950"/>
          </a:xfrm>
          <a:prstGeom prst="rect">
            <a:avLst/>
          </a:prstGeom>
        </p:spPr>
      </p:pic>
      <p:sp>
        <p:nvSpPr>
          <p:cNvPr id="6" name="Title 1"/>
          <p:cNvSpPr txBox="1">
            <a:spLocks/>
          </p:cNvSpPr>
          <p:nvPr/>
        </p:nvSpPr>
        <p:spPr>
          <a:xfrm>
            <a:off x="260855" y="5257800"/>
            <a:ext cx="8699938" cy="762000"/>
          </a:xfrm>
          <a:prstGeom prst="rect">
            <a:avLst/>
          </a:prstGeom>
        </p:spPr>
        <p:txBody>
          <a:bodyPr>
            <a:normAutofit fontScale="975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endParaRPr lang="en-US" sz="4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908755" y="2015424"/>
            <a:ext cx="7404138" cy="3608136"/>
          </a:xfrm>
          <a:prstGeom prst="rect">
            <a:avLst/>
          </a:prstGeom>
          <a:ln>
            <a:solidFill>
              <a:schemeClr val="tx1"/>
            </a:solidFill>
          </a:ln>
        </p:spPr>
      </p:pic>
    </p:spTree>
    <p:extLst>
      <p:ext uri="{BB962C8B-B14F-4D97-AF65-F5344CB8AC3E}">
        <p14:creationId xmlns:p14="http://schemas.microsoft.com/office/powerpoint/2010/main" val="510706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543800" cy="1600200"/>
          </a:xfrm>
        </p:spPr>
        <p:txBody>
          <a:bodyPr>
            <a:normAutofit fontScale="90000"/>
          </a:bodyPr>
          <a:lstStyle/>
          <a:p>
            <a:pPr algn="ctr"/>
            <a:r>
              <a:rPr lang="en-US" dirty="0" smtClean="0">
                <a:latin typeface="Arial" panose="020B0604020202020204" pitchFamily="34" charset="0"/>
                <a:cs typeface="Arial" panose="020B0604020202020204" pitchFamily="34" charset="0"/>
              </a:rPr>
              <a:t>Famous Safety Patrollers</a:t>
            </a:r>
            <a:endParaRPr lang="en-US" dirty="0">
              <a:latin typeface="Arial" panose="020B0604020202020204" pitchFamily="34" charset="0"/>
              <a:cs typeface="Arial" panose="020B0604020202020204" pitchFamily="34" charset="0"/>
            </a:endParaRPr>
          </a:p>
        </p:txBody>
      </p:sp>
      <p:sp>
        <p:nvSpPr>
          <p:cNvPr id="4" name="TextBox 3"/>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5" name="Picture 4"/>
          <p:cNvPicPr>
            <a:picLocks noChangeAspect="1"/>
          </p:cNvPicPr>
          <p:nvPr/>
        </p:nvPicPr>
        <p:blipFill>
          <a:blip r:embed="rId3"/>
          <a:stretch>
            <a:fillRect/>
          </a:stretch>
        </p:blipFill>
        <p:spPr>
          <a:xfrm>
            <a:off x="5842926" y="6361624"/>
            <a:ext cx="719390" cy="438950"/>
          </a:xfrm>
          <a:prstGeom prst="rect">
            <a:avLst/>
          </a:prstGeom>
        </p:spPr>
      </p:pic>
      <p:pic>
        <p:nvPicPr>
          <p:cNvPr id="6" name="Picture 5"/>
          <p:cNvPicPr>
            <a:picLocks noChangeAspect="1"/>
          </p:cNvPicPr>
          <p:nvPr/>
        </p:nvPicPr>
        <p:blipFill>
          <a:blip r:embed="rId4"/>
          <a:stretch>
            <a:fillRect/>
          </a:stretch>
        </p:blipFill>
        <p:spPr>
          <a:xfrm>
            <a:off x="1066800" y="685800"/>
            <a:ext cx="2656506" cy="3288638"/>
          </a:xfrm>
          <a:prstGeom prst="rect">
            <a:avLst/>
          </a:prstGeom>
        </p:spPr>
      </p:pic>
      <p:sp>
        <p:nvSpPr>
          <p:cNvPr id="7" name="TextBox 6"/>
          <p:cNvSpPr txBox="1"/>
          <p:nvPr/>
        </p:nvSpPr>
        <p:spPr>
          <a:xfrm>
            <a:off x="976427" y="4094946"/>
            <a:ext cx="3236720" cy="954107"/>
          </a:xfrm>
          <a:prstGeom prst="rect">
            <a:avLst/>
          </a:prstGeom>
          <a:noFill/>
        </p:spPr>
        <p:txBody>
          <a:bodyPr wrap="none" rtlCol="0">
            <a:spAutoFit/>
          </a:bodyPr>
          <a:lstStyle/>
          <a:p>
            <a:r>
              <a:rPr lang="en-US" sz="2800" dirty="0" smtClean="0"/>
              <a:t>Mary Ellen Webber</a:t>
            </a:r>
          </a:p>
          <a:p>
            <a:r>
              <a:rPr lang="en-US" sz="2800" dirty="0" smtClean="0"/>
              <a:t>NASA Astronaut</a:t>
            </a:r>
            <a:endParaRPr lang="en-US" sz="2800" dirty="0"/>
          </a:p>
        </p:txBody>
      </p:sp>
      <p:pic>
        <p:nvPicPr>
          <p:cNvPr id="8" name="Picture 7"/>
          <p:cNvPicPr>
            <a:picLocks noChangeAspect="1"/>
          </p:cNvPicPr>
          <p:nvPr/>
        </p:nvPicPr>
        <p:blipFill>
          <a:blip r:embed="rId5"/>
          <a:stretch>
            <a:fillRect/>
          </a:stretch>
        </p:blipFill>
        <p:spPr>
          <a:xfrm>
            <a:off x="4333091" y="2179026"/>
            <a:ext cx="3852765" cy="2827930"/>
          </a:xfrm>
          <a:prstGeom prst="rect">
            <a:avLst/>
          </a:prstGeom>
        </p:spPr>
      </p:pic>
      <p:sp>
        <p:nvSpPr>
          <p:cNvPr id="9" name="TextBox 8"/>
          <p:cNvSpPr txBox="1"/>
          <p:nvPr/>
        </p:nvSpPr>
        <p:spPr>
          <a:xfrm>
            <a:off x="4440445" y="1174721"/>
            <a:ext cx="3781805" cy="954107"/>
          </a:xfrm>
          <a:prstGeom prst="rect">
            <a:avLst/>
          </a:prstGeom>
          <a:noFill/>
        </p:spPr>
        <p:txBody>
          <a:bodyPr wrap="none" rtlCol="0">
            <a:spAutoFit/>
          </a:bodyPr>
          <a:lstStyle/>
          <a:p>
            <a:r>
              <a:rPr lang="en-US" sz="2800" dirty="0" smtClean="0"/>
              <a:t>Edwin Moses</a:t>
            </a:r>
          </a:p>
          <a:p>
            <a:r>
              <a:rPr lang="en-US" sz="2800" dirty="0" smtClean="0"/>
              <a:t>Olympic Gold Medalist</a:t>
            </a:r>
            <a:endParaRPr lang="en-US" sz="2800" dirty="0"/>
          </a:p>
        </p:txBody>
      </p:sp>
    </p:spTree>
    <p:extLst>
      <p:ext uri="{BB962C8B-B14F-4D97-AF65-F5344CB8AC3E}">
        <p14:creationId xmlns:p14="http://schemas.microsoft.com/office/powerpoint/2010/main" val="1551145651"/>
      </p:ext>
    </p:extLst>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648200"/>
            <a:ext cx="7543800" cy="1600200"/>
          </a:xfrm>
        </p:spPr>
        <p:txBody>
          <a:bodyPr>
            <a:normAutofit fontScale="90000"/>
          </a:bodyPr>
          <a:lstStyle/>
          <a:p>
            <a:pPr algn="ctr"/>
            <a:r>
              <a:rPr lang="en-US" dirty="0" smtClean="0">
                <a:latin typeface="Arial" panose="020B0604020202020204" pitchFamily="34" charset="0"/>
                <a:cs typeface="Arial" panose="020B0604020202020204" pitchFamily="34" charset="0"/>
              </a:rPr>
              <a:t>Famous Safety Patrollers</a:t>
            </a:r>
            <a:endParaRPr lang="en-US" dirty="0">
              <a:latin typeface="Arial" panose="020B0604020202020204" pitchFamily="34" charset="0"/>
              <a:cs typeface="Arial" panose="020B0604020202020204" pitchFamily="34" charset="0"/>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65502" y="1031082"/>
            <a:ext cx="5778297" cy="42267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043504"/>
            <a:ext cx="18478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15347" y="6462020"/>
            <a:ext cx="2627579" cy="338554"/>
          </a:xfrm>
          <a:prstGeom prst="rect">
            <a:avLst/>
          </a:prstGeom>
          <a:noFill/>
        </p:spPr>
        <p:txBody>
          <a:bodyPr wrap="none" rtlCol="0">
            <a:spAutoFit/>
          </a:bodyPr>
          <a:lstStyle/>
          <a:p>
            <a:r>
              <a:rPr lang="en-US" sz="1600" dirty="0" smtClean="0">
                <a:solidFill>
                  <a:schemeClr val="bg1">
                    <a:lumMod val="50000"/>
                  </a:schemeClr>
                </a:solidFill>
              </a:rPr>
              <a:t>Tomorrow’s Leaders Today</a:t>
            </a:r>
            <a:endParaRPr lang="en-US" sz="1600" dirty="0">
              <a:solidFill>
                <a:schemeClr val="bg1">
                  <a:lumMod val="50000"/>
                </a:schemeClr>
              </a:solidFill>
            </a:endParaRPr>
          </a:p>
        </p:txBody>
      </p:sp>
      <p:pic>
        <p:nvPicPr>
          <p:cNvPr id="6" name="Picture 5"/>
          <p:cNvPicPr>
            <a:picLocks noChangeAspect="1"/>
          </p:cNvPicPr>
          <p:nvPr/>
        </p:nvPicPr>
        <p:blipFill>
          <a:blip r:embed="rId5"/>
          <a:stretch>
            <a:fillRect/>
          </a:stretch>
        </p:blipFill>
        <p:spPr>
          <a:xfrm>
            <a:off x="5842926" y="6361624"/>
            <a:ext cx="719390" cy="438950"/>
          </a:xfrm>
          <a:prstGeom prst="rect">
            <a:avLst/>
          </a:prstGeom>
        </p:spPr>
      </p:pic>
    </p:spTree>
    <p:extLst>
      <p:ext uri="{BB962C8B-B14F-4D97-AF65-F5344CB8AC3E}">
        <p14:creationId xmlns:p14="http://schemas.microsoft.com/office/powerpoint/2010/main" val="11690337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1147</TotalTime>
  <Words>3736</Words>
  <Application>Microsoft Office PowerPoint</Application>
  <PresentationFormat>On-screen Show (4:3)</PresentationFormat>
  <Paragraphs>397</Paragraphs>
  <Slides>38</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Brush Script MT</vt:lpstr>
      <vt:lpstr>Calibri</vt:lpstr>
      <vt:lpstr>Constantia</vt:lpstr>
      <vt:lpstr>Courier New</vt:lpstr>
      <vt:lpstr>Franklin Gothic Book</vt:lpstr>
      <vt:lpstr>Impact</vt:lpstr>
      <vt:lpstr>Times New Roman</vt:lpstr>
      <vt:lpstr>Wingdings</vt:lpstr>
      <vt:lpstr>NewsPrint</vt:lpstr>
      <vt:lpstr>School Safety Patrol  Training Program</vt:lpstr>
      <vt:lpstr>HISTORY</vt:lpstr>
      <vt:lpstr>The Safety Patrol Program Began  A Long Time Ago!</vt:lpstr>
      <vt:lpstr>Chicago, Illinois</vt:lpstr>
      <vt:lpstr>In the beginning Girls were not allowed to participate</vt:lpstr>
      <vt:lpstr>By the 1950’s all could apply</vt:lpstr>
      <vt:lpstr>Over 635,000 students nationwide </vt:lpstr>
      <vt:lpstr>Famous Safety Patrollers</vt:lpstr>
      <vt:lpstr>Famous Safety Patrollers</vt:lpstr>
      <vt:lpstr>More Famous Safety Patrollers</vt:lpstr>
      <vt:lpstr>THE UNIFORM</vt:lpstr>
      <vt:lpstr>Patrol Belt and Badge</vt:lpstr>
      <vt:lpstr>Fluorescent Yellow-Green</vt:lpstr>
      <vt:lpstr>The Uniform Everyone wears it the same way</vt:lpstr>
      <vt:lpstr>Folding the Patrol Belt</vt:lpstr>
      <vt:lpstr>PowerPoint Presentation</vt:lpstr>
      <vt:lpstr>GOALS and BEHAVIOR</vt:lpstr>
      <vt:lpstr>Goals of the Safety Patrol</vt:lpstr>
      <vt:lpstr>Qualities of a GREAT Safety Patroller</vt:lpstr>
      <vt:lpstr>Safety Patrollers Are Not:</vt:lpstr>
      <vt:lpstr>Earning Respect Getting Others to Listen</vt:lpstr>
      <vt:lpstr>PowerPoint Presentation</vt:lpstr>
      <vt:lpstr>POSTS</vt:lpstr>
      <vt:lpstr>PowerPoint Presentation</vt:lpstr>
      <vt:lpstr>PowerPoint Presentation</vt:lpstr>
      <vt:lpstr>PowerPoint Presentation</vt:lpstr>
      <vt:lpstr>PowerPoint Presentation</vt:lpstr>
      <vt:lpstr>PowerPoint Presentation</vt:lpstr>
      <vt:lpstr>PowerPoint Presentation</vt:lpstr>
      <vt:lpstr>Role Models on the School Bus</vt:lpstr>
      <vt:lpstr>Bus Loop Post Holding Bus Numbers</vt:lpstr>
      <vt:lpstr>PowerPoint Presentation</vt:lpstr>
      <vt:lpstr>PowerPoint Presentation</vt:lpstr>
      <vt:lpstr>Outside Patroller Safety</vt:lpstr>
      <vt:lpstr>When To Find An Adult</vt:lpstr>
      <vt:lpstr>PowerPoint Presentation</vt:lpstr>
      <vt:lpstr>Patrol Pledge</vt:lpstr>
      <vt:lpstr>Good Luck School Safety Patrollers!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Wieman, Myra</dc:creator>
  <cp:lastModifiedBy>Wieman, Myra</cp:lastModifiedBy>
  <cp:revision>107</cp:revision>
  <dcterms:created xsi:type="dcterms:W3CDTF">2012-09-10T20:52:12Z</dcterms:created>
  <dcterms:modified xsi:type="dcterms:W3CDTF">2017-11-21T15:52:45Z</dcterms:modified>
</cp:coreProperties>
</file>